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sldIdLst>
    <p:sldId id="256" r:id="rId2"/>
    <p:sldId id="318" r:id="rId3"/>
    <p:sldId id="319" r:id="rId4"/>
    <p:sldId id="320" r:id="rId5"/>
    <p:sldId id="321" r:id="rId6"/>
    <p:sldId id="274" r:id="rId7"/>
    <p:sldId id="332" r:id="rId8"/>
    <p:sldId id="273" r:id="rId9"/>
    <p:sldId id="277" r:id="rId10"/>
    <p:sldId id="340" r:id="rId11"/>
    <p:sldId id="325" r:id="rId12"/>
    <p:sldId id="298" r:id="rId13"/>
    <p:sldId id="282" r:id="rId14"/>
    <p:sldId id="281" r:id="rId15"/>
    <p:sldId id="333" r:id="rId16"/>
    <p:sldId id="324" r:id="rId17"/>
    <p:sldId id="326" r:id="rId18"/>
    <p:sldId id="335" r:id="rId19"/>
    <p:sldId id="328" r:id="rId20"/>
    <p:sldId id="329" r:id="rId21"/>
    <p:sldId id="336" r:id="rId22"/>
    <p:sldId id="339" r:id="rId23"/>
    <p:sldId id="338" r:id="rId24"/>
    <p:sldId id="337" r:id="rId25"/>
    <p:sldId id="297" r:id="rId26"/>
    <p:sldId id="301" r:id="rId27"/>
    <p:sldId id="306" r:id="rId28"/>
    <p:sldId id="308" r:id="rId29"/>
    <p:sldId id="310" r:id="rId30"/>
    <p:sldId id="343" r:id="rId31"/>
    <p:sldId id="299" r:id="rId32"/>
    <p:sldId id="341" r:id="rId33"/>
    <p:sldId id="342" r:id="rId34"/>
    <p:sldId id="334" r:id="rId35"/>
    <p:sldId id="300" r:id="rId36"/>
  </p:sldIdLst>
  <p:sldSz cx="9144000" cy="6858000" type="screen4x3"/>
  <p:notesSz cx="6858000" cy="9144000"/>
  <p:custShowLst>
    <p:custShow name="p_ndsm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68D94F-95A3-46E8-B5CD-5BEF534B75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716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8F7427-6A9D-4853-B0B1-124A529A9DE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4225" cy="344646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60863"/>
            <a:ext cx="5038725" cy="407987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77C39A-1233-4060-90CB-6244CA9787A1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703036"/>
            <a:ext cx="4524375" cy="3447143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68D94F-95A3-46E8-B5CD-5BEF534B754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84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9B3398-E004-4ED0-9328-9C09CE56C758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4225" cy="3446462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1484A8-8B26-4004-B1A8-DD541B9022DB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703036"/>
            <a:ext cx="4524375" cy="3447143"/>
          </a:xfrm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E1A19B-3022-48A8-AD26-6F48E7D94751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499074" cy="3427489"/>
          </a:xfrm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5405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40C834-1586-4ABB-9531-5A4FA30F5B27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E6F3DD-480A-43A1-AC01-3EEB4B23E674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6B7EE6-C00B-4DDA-B03C-2847C4C08194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4D3DE8-0BD5-4955-87AC-AD18530E1742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703036"/>
            <a:ext cx="4524375" cy="3447143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280B92-79EB-4F7A-B28C-D1EE5DDE1A65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4225" cy="3446462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A7215-0D53-4EC2-9E88-BDEC68A930F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CE7003-3FAA-4B8D-B9A7-5D4ED6A9456D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796A0A-D974-4EFC-8B2F-5ACA605FC658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703036"/>
            <a:ext cx="4524375" cy="3447143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7" y="4360334"/>
            <a:ext cx="5037832" cy="4080631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76F6-1227-45CA-B1A7-0E6F261CD78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FD3BDC-DD39-4C2F-9E02-D0DF4D14A86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8BF98F-8B06-4D9E-99F4-C9FC11B2CD4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F58303-0819-42E3-A01F-E3FD0C39F4A6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5812" cy="3446462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0863"/>
            <a:ext cx="5037138" cy="407987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6D6AA6-DB63-4290-8502-112AA291D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54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39CCD-BFEB-4D8F-AD0B-07665F9CE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10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B7D02-2131-4EE3-B00E-7932975FF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6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BF36-77D1-412D-971B-F149D0F45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04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BEE2-0E78-450E-A7E5-16D2AE376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51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B81C-8349-466F-883E-2E09E81CF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04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6E695-F2B2-4BDF-94D0-96A43DF5A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00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47795-5AC5-41B0-AD5F-72FC9AAD3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2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D77E7-AA51-4B24-AC2E-DB87E95A3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00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16106-3676-4AEB-92BF-F9E6E1B14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81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383EA-227D-4173-A656-C444D6EF0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2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DB52E-ED9D-4425-8EE2-C441AF743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12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C585240A-3574-4AE2-8419-86D0773E6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1255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Origin of the p-Nuclei?</a:t>
            </a:r>
            <a:endParaRPr lang="en-US" altLang="en-US" sz="40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852738"/>
            <a:ext cx="6768752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/>
              <a:t>An interdisciplinary quest:</a:t>
            </a:r>
          </a:p>
          <a:p>
            <a:pPr eaLnBrk="1" hangingPunct="1">
              <a:defRPr/>
            </a:pPr>
            <a:r>
              <a:rPr lang="en-US" altLang="en-US" sz="2400" dirty="0" smtClean="0"/>
              <a:t> combining stellar modeling, nuclear physics, </a:t>
            </a:r>
            <a:r>
              <a:rPr lang="en-US" altLang="en-US" sz="2400" dirty="0" err="1" smtClean="0"/>
              <a:t>cosmochemistry</a:t>
            </a:r>
            <a:r>
              <a:rPr lang="en-US" altLang="en-US" sz="2400" dirty="0" smtClean="0"/>
              <a:t>, and GCE</a:t>
            </a:r>
            <a:endParaRPr lang="en-US" alt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95400" y="5733256"/>
            <a:ext cx="7567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Rauscher, N. </a:t>
            </a:r>
            <a:r>
              <a:rPr lang="en-US" dirty="0" err="1" smtClean="0"/>
              <a:t>Dauphas</a:t>
            </a:r>
            <a:r>
              <a:rPr lang="en-US" dirty="0" smtClean="0"/>
              <a:t>, I. </a:t>
            </a:r>
            <a:r>
              <a:rPr lang="en-US" dirty="0" err="1" smtClean="0"/>
              <a:t>Dillmann</a:t>
            </a:r>
            <a:r>
              <a:rPr lang="en-US" dirty="0" smtClean="0"/>
              <a:t>, C. </a:t>
            </a:r>
            <a:r>
              <a:rPr lang="en-US" dirty="0" err="1" smtClean="0"/>
              <a:t>Fr</a:t>
            </a:r>
            <a:r>
              <a:rPr lang="de-CH" dirty="0" smtClean="0"/>
              <a:t>öhlich, Zs. Fülöp, Gy. Gyurky</a:t>
            </a:r>
          </a:p>
          <a:p>
            <a:r>
              <a:rPr lang="de-CH" dirty="0" smtClean="0"/>
              <a:t>Rep. Prog. Phys. 76 (2013) 066201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6" name="Picture 12" descr="S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52455" r="4846" b="9897"/>
          <a:stretch>
            <a:fillRect/>
          </a:stretch>
        </p:blipFill>
        <p:spPr bwMode="auto">
          <a:xfrm>
            <a:off x="1584325" y="1265238"/>
            <a:ext cx="6846888" cy="4254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  <a:noFill/>
          <a:ln/>
        </p:spPr>
        <p:txBody>
          <a:bodyPr/>
          <a:lstStyle/>
          <a:p>
            <a:r>
              <a:rPr lang="de-CH" altLang="en-US" sz="4000" dirty="0"/>
              <a:t>Nucleosynthesis Results (15 </a:t>
            </a:r>
            <a:r>
              <a:rPr lang="de-CH" altLang="en-US" sz="4000" dirty="0" smtClean="0"/>
              <a:t>M</a:t>
            </a:r>
            <a:r>
              <a:rPr lang="de-CH" altLang="en-US" sz="4000" baseline="-25000" dirty="0" smtClean="0">
                <a:sym typeface="Euclid Extra" pitchFamily="18" charset="2"/>
              </a:rPr>
              <a:t>sol</a:t>
            </a:r>
            <a:r>
              <a:rPr lang="de-CH" altLang="en-US" sz="4000" dirty="0" smtClean="0">
                <a:sym typeface="Euclid Extra" pitchFamily="18" charset="2"/>
              </a:rPr>
              <a:t>)</a:t>
            </a:r>
            <a:endParaRPr lang="en-US" altLang="en-US" sz="40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81000" y="6324600"/>
            <a:ext cx="18630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altLang="en-US" sz="1600" dirty="0">
                <a:latin typeface="Times New Roman" pitchFamily="18" charset="0"/>
              </a:rPr>
              <a:t>Rauscher et al. </a:t>
            </a:r>
            <a:r>
              <a:rPr lang="de-CH" altLang="en-US" sz="1600" dirty="0" smtClean="0">
                <a:latin typeface="Times New Roman" pitchFamily="18" charset="0"/>
              </a:rPr>
              <a:t>2002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524375" y="55356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altLang="en-US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</a:t>
            </a:r>
            <a:endParaRPr lang="en-US" altLang="en-US" sz="2000" i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 rot="-10800000">
            <a:off x="1141413" y="2641600"/>
            <a:ext cx="4889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de-CH" alt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Production factor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53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p-Production in Massive Stars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1475"/>
            <a:ext cx="7772400" cy="2041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Site: Explosive O-shell burning in core collapse SN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Seed: s- and r-nuclides, either already existing when star formed or produced (weak s-process) during stellar life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Underproduction of Mo-Ru region always found (no sufficient seed abundance to disintegrate)</a:t>
            </a:r>
          </a:p>
        </p:txBody>
      </p:sp>
      <p:pic>
        <p:nvPicPr>
          <p:cNvPr id="83972" name="Picture 4" descr="who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t="4988" r="18152" b="66628"/>
          <a:stretch>
            <a:fillRect/>
          </a:stretch>
        </p:blipFill>
        <p:spPr bwMode="auto">
          <a:xfrm>
            <a:off x="0" y="3937000"/>
            <a:ext cx="4827588" cy="2921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overab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19952" r="16470" b="48337"/>
          <a:stretch>
            <a:fillRect/>
          </a:stretch>
        </p:blipFill>
        <p:spPr bwMode="auto">
          <a:xfrm>
            <a:off x="4913313" y="3924300"/>
            <a:ext cx="4230687" cy="29337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0" y="3630613"/>
            <a:ext cx="189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Woosley &amp; Howard ‘78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6926263" y="3475038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Dillmann, Rauscher et al 2008</a:t>
            </a:r>
          </a:p>
          <a:p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KADONIS v0.2</a:t>
            </a:r>
          </a:p>
        </p:txBody>
      </p:sp>
    </p:spTree>
    <p:extLst>
      <p:ext uri="{BB962C8B-B14F-4D97-AF65-F5344CB8AC3E}">
        <p14:creationId xmlns:p14="http://schemas.microsoft.com/office/powerpoint/2010/main" val="17400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3238128" cy="1616224"/>
          </a:xfrm>
        </p:spPr>
        <p:txBody>
          <a:bodyPr/>
          <a:lstStyle/>
          <a:p>
            <a:r>
              <a:rPr lang="en-US" sz="2800" dirty="0" smtClean="0"/>
              <a:t>p-Production in various stellar models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99" y="0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1611" y="2260600"/>
            <a:ext cx="44573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Depends on progenitor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Depends on initial </a:t>
            </a:r>
            <a:r>
              <a:rPr lang="en-US" dirty="0" err="1" smtClean="0"/>
              <a:t>metallicity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Already new </a:t>
            </a:r>
            <a:r>
              <a:rPr lang="en-US" dirty="0" err="1" smtClean="0"/>
              <a:t>Lodders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abundances lead to some</a:t>
            </a:r>
            <a:br>
              <a:rPr lang="en-US" dirty="0" smtClean="0"/>
            </a:br>
            <a:r>
              <a:rPr lang="en-US" dirty="0" smtClean="0"/>
              <a:t>differences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big 16O differences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different pre-SN evolution</a:t>
            </a:r>
            <a:br>
              <a:rPr lang="en-US" dirty="0" smtClean="0"/>
            </a:br>
            <a:r>
              <a:rPr lang="en-US" dirty="0" smtClean="0"/>
              <a:t>(mostly in He-burning)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296109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Rauscher et al 2002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5895677"/>
            <a:ext cx="24000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/>
              <a:t>Rep. Prog. Phys. 76 (2013) 066201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498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Symbol" pitchFamily="18" charset="2"/>
              </a:rPr>
              <a:t>g</a:t>
            </a:r>
            <a:r>
              <a:rPr lang="en-US" altLang="en-US" sz="3200" smtClean="0"/>
              <a:t>-Process Path Deflections</a:t>
            </a:r>
          </a:p>
        </p:txBody>
      </p:sp>
      <p:pic>
        <p:nvPicPr>
          <p:cNvPr id="22531" name="Picture 3" descr="gamrat42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7850"/>
            <a:ext cx="3382963" cy="25368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5900" y="5884863"/>
            <a:ext cx="3081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,n), (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,p), (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 rates at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</a:t>
            </a:r>
            <a:r>
              <a:rPr lang="en-US" altLang="en-US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=2.5</a:t>
            </a:r>
            <a:b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for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=42-46 (Mo-Pd)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5799138" y="2154238"/>
            <a:ext cx="3155950" cy="2374900"/>
            <a:chOff x="3307" y="656"/>
            <a:chExt cx="2314" cy="1736"/>
          </a:xfrm>
        </p:grpSpPr>
        <p:pic>
          <p:nvPicPr>
            <p:cNvPr id="22544" name="Picture 6" descr="gamrat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" y="656"/>
              <a:ext cx="2314" cy="173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1" name="Text Box 7"/>
            <p:cNvSpPr txBox="1">
              <a:spLocks noChangeArrowheads="1"/>
            </p:cNvSpPr>
            <p:nvPr/>
          </p:nvSpPr>
          <p:spPr bwMode="auto">
            <a:xfrm>
              <a:off x="3824" y="730"/>
              <a:ext cx="497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en-US" sz="280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Mo</a:t>
              </a:r>
            </a:p>
          </p:txBody>
        </p:sp>
      </p:grpSp>
      <p:grpSp>
        <p:nvGrpSpPr>
          <p:cNvPr id="22534" name="Group 8"/>
          <p:cNvGrpSpPr>
            <a:grpSpLocks/>
          </p:cNvGrpSpPr>
          <p:nvPr/>
        </p:nvGrpSpPr>
        <p:grpSpPr bwMode="auto">
          <a:xfrm>
            <a:off x="5805488" y="4614863"/>
            <a:ext cx="3135312" cy="2243137"/>
            <a:chOff x="3312" y="2580"/>
            <a:chExt cx="2320" cy="1740"/>
          </a:xfrm>
        </p:grpSpPr>
        <p:pic>
          <p:nvPicPr>
            <p:cNvPr id="22542" name="Picture 9" descr="gamrat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580"/>
              <a:ext cx="2320" cy="17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4529" y="2746"/>
              <a:ext cx="415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altLang="en-US" sz="280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Pd</a:t>
              </a: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321050" y="1252538"/>
            <a:ext cx="399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,n) determine timescale</a:t>
            </a:r>
          </a:p>
          <a:p>
            <a:pPr>
              <a:buFontTx/>
              <a:buChar char="•"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,p/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) determine flow to lower mass</a:t>
            </a:r>
          </a:p>
        </p:txBody>
      </p:sp>
      <p:grpSp>
        <p:nvGrpSpPr>
          <p:cNvPr id="22536" name="Group 12"/>
          <p:cNvGrpSpPr>
            <a:grpSpLocks/>
          </p:cNvGrpSpPr>
          <p:nvPr/>
        </p:nvGrpSpPr>
        <p:grpSpPr bwMode="auto">
          <a:xfrm>
            <a:off x="0" y="917575"/>
            <a:ext cx="3035300" cy="1976438"/>
            <a:chOff x="0" y="578"/>
            <a:chExt cx="1912" cy="1245"/>
          </a:xfrm>
        </p:grpSpPr>
        <p:grpSp>
          <p:nvGrpSpPr>
            <p:cNvPr id="22538" name="Group 13"/>
            <p:cNvGrpSpPr>
              <a:grpSpLocks/>
            </p:cNvGrpSpPr>
            <p:nvPr/>
          </p:nvGrpSpPr>
          <p:grpSpPr bwMode="auto">
            <a:xfrm>
              <a:off x="0" y="615"/>
              <a:ext cx="1912" cy="1208"/>
              <a:chOff x="0" y="615"/>
              <a:chExt cx="1912" cy="1208"/>
            </a:xfrm>
          </p:grpSpPr>
          <p:pic>
            <p:nvPicPr>
              <p:cNvPr id="22540" name="Picture 14" descr="branchi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6" t="28503" r="46387" b="53563"/>
              <a:stretch>
                <a:fillRect/>
              </a:stretch>
            </p:blipFill>
            <p:spPr bwMode="auto">
              <a:xfrm>
                <a:off x="0" y="615"/>
                <a:ext cx="1912" cy="1208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541" name="Rectangle 15"/>
              <p:cNvSpPr>
                <a:spLocks noChangeArrowheads="1"/>
              </p:cNvSpPr>
              <p:nvPr/>
            </p:nvSpPr>
            <p:spPr bwMode="auto">
              <a:xfrm>
                <a:off x="413" y="662"/>
                <a:ext cx="403" cy="15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2539" name="Text Box 16"/>
            <p:cNvSpPr txBox="1">
              <a:spLocks noChangeArrowheads="1"/>
            </p:cNvSpPr>
            <p:nvPr/>
          </p:nvSpPr>
          <p:spPr bwMode="auto">
            <a:xfrm>
              <a:off x="282" y="578"/>
              <a:ext cx="5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200" b="1">
                  <a:solidFill>
                    <a:schemeClr val="bg2"/>
                  </a:solidFill>
                </a:rPr>
                <a:t>deflection</a:t>
              </a:r>
            </a:p>
            <a:p>
              <a:pPr algn="ctr" eaLnBrk="1" hangingPunct="1"/>
              <a:r>
                <a:rPr lang="en-US" altLang="en-US" sz="1200" b="1">
                  <a:solidFill>
                    <a:schemeClr val="bg2"/>
                  </a:solidFill>
                </a:rPr>
                <a:t>point</a:t>
              </a:r>
            </a:p>
          </p:txBody>
        </p:sp>
      </p:grp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503613" y="2978150"/>
            <a:ext cx="2300287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quick change in dominating reaction within isotopic chain</a:t>
            </a:r>
          </a:p>
          <a:p>
            <a:pPr>
              <a:buFontTx/>
              <a:buChar char="•"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mostly only competition between (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,n) and one other particle channel</a:t>
            </a:r>
          </a:p>
          <a:p>
            <a:pPr>
              <a:buFontTx/>
              <a:buChar char="•"/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primary targets for experimental investigation (but unstable!)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15963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/>
              <a:t>Relevant Nuclear Input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33550"/>
            <a:ext cx="3975100" cy="5124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Temperatures of 2&lt;</a:t>
            </a:r>
            <a:r>
              <a:rPr lang="en-US" altLang="en-US" sz="2000" i="1" smtClean="0"/>
              <a:t>T</a:t>
            </a:r>
            <a:r>
              <a:rPr lang="en-US" altLang="en-US" sz="2000" baseline="-25000" smtClean="0"/>
              <a:t>9</a:t>
            </a:r>
            <a:r>
              <a:rPr lang="en-US" altLang="en-US" sz="2000" smtClean="0"/>
              <a:t>&lt;3.5 (depending on scenario)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Starting from s- and r-nuclides (previously included in star or produced by star), dominant flows are (</a:t>
            </a:r>
            <a:r>
              <a:rPr lang="en-US" altLang="en-US" sz="2000" i="1" smtClean="0">
                <a:latin typeface="Symbol" pitchFamily="18" charset="2"/>
              </a:rPr>
              <a:t>g</a:t>
            </a:r>
            <a:r>
              <a:rPr lang="en-US" altLang="en-US" sz="2000" smtClean="0"/>
              <a:t>,n)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With decreasing proton- and/or </a:t>
            </a:r>
            <a:r>
              <a:rPr lang="en-US" altLang="en-US" sz="2000" smtClean="0">
                <a:latin typeface="Symbol" pitchFamily="18" charset="2"/>
              </a:rPr>
              <a:t>a</a:t>
            </a:r>
            <a:r>
              <a:rPr lang="en-US" altLang="en-US" sz="2000" smtClean="0"/>
              <a:t>-separation energy, (</a:t>
            </a:r>
            <a:r>
              <a:rPr lang="en-US" altLang="en-US" sz="2000" i="1" smtClean="0">
                <a:latin typeface="Symbol" pitchFamily="18" charset="2"/>
              </a:rPr>
              <a:t>g</a:t>
            </a:r>
            <a:r>
              <a:rPr lang="en-US" altLang="en-US" sz="2000" smtClean="0"/>
              <a:t>,p) and (</a:t>
            </a:r>
            <a:r>
              <a:rPr lang="en-US" altLang="en-US" sz="2000" i="1" smtClean="0">
                <a:latin typeface="Symbol" pitchFamily="18" charset="2"/>
              </a:rPr>
              <a:t>g</a:t>
            </a:r>
            <a:r>
              <a:rPr lang="en-US" altLang="en-US" sz="2000" smtClean="0"/>
              <a:t>,</a:t>
            </a:r>
            <a:r>
              <a:rPr lang="en-US" altLang="en-US" sz="2000" smtClean="0">
                <a:latin typeface="Symbol" pitchFamily="18" charset="2"/>
              </a:rPr>
              <a:t>a</a:t>
            </a:r>
            <a:r>
              <a:rPr lang="en-US" altLang="en-US" sz="2000" smtClean="0"/>
              <a:t>) become faster: deflection of path (“branching”)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For “light” p-elements, (n,</a:t>
            </a:r>
            <a:r>
              <a:rPr lang="en-US" altLang="en-US" sz="2000" i="1" smtClean="0">
                <a:latin typeface="Symbol" pitchFamily="18" charset="2"/>
              </a:rPr>
              <a:t>g</a:t>
            </a:r>
            <a:r>
              <a:rPr lang="en-US" altLang="en-US" sz="2000" smtClean="0"/>
              <a:t>) can hinder efficient photodisintegration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(n,p) reactions can speed up matter flow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smtClean="0"/>
              <a:t>Some scenarios: proton captures in mass region of light p-nuclei</a:t>
            </a:r>
          </a:p>
        </p:txBody>
      </p:sp>
      <p:pic>
        <p:nvPicPr>
          <p:cNvPr id="27652" name="Picture 4" descr="wh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8171"/>
          <a:stretch>
            <a:fillRect/>
          </a:stretch>
        </p:blipFill>
        <p:spPr bwMode="auto">
          <a:xfrm>
            <a:off x="4119563" y="3606800"/>
            <a:ext cx="4618037" cy="2692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branc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8503" r="46387" b="53563"/>
          <a:stretch>
            <a:fillRect/>
          </a:stretch>
        </p:blipFill>
        <p:spPr bwMode="auto">
          <a:xfrm>
            <a:off x="4705350" y="1435100"/>
            <a:ext cx="3035300" cy="19177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11163" y="12398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 p-Process Properties:</a:t>
            </a:r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4070350" y="1222375"/>
            <a:ext cx="4876800" cy="5360988"/>
            <a:chOff x="2525" y="725"/>
            <a:chExt cx="3072" cy="3377"/>
          </a:xfrm>
        </p:grpSpPr>
        <p:pic>
          <p:nvPicPr>
            <p:cNvPr id="27656" name="Picture 8" descr="flux2p9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20" b="10808"/>
            <a:stretch>
              <a:fillRect/>
            </a:stretch>
          </p:blipFill>
          <p:spPr bwMode="auto">
            <a:xfrm>
              <a:off x="2525" y="725"/>
              <a:ext cx="3072" cy="337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4790" y="3819"/>
              <a:ext cx="6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00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Rapp et al 2006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Galactic p-Evolution</a:t>
            </a:r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63675"/>
            <a:ext cx="7747000" cy="1470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p-Abundances result from many events: Have to integrate stellar yields over IMF (initial mass function, mass distribution of stars in galaxy)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Additional uncertainty…</a:t>
            </a:r>
          </a:p>
        </p:txBody>
      </p:sp>
      <p:pic>
        <p:nvPicPr>
          <p:cNvPr id="87044" name="Picture 4" descr="overprodi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b="6602"/>
          <a:stretch>
            <a:fillRect/>
          </a:stretch>
        </p:blipFill>
        <p:spPr bwMode="auto">
          <a:xfrm>
            <a:off x="3683000" y="3051175"/>
            <a:ext cx="5270500" cy="32226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5" name="Text Box 5"/>
          <p:cNvSpPr txBox="1">
            <a:spLocks noChangeArrowheads="1"/>
          </p:cNvSpPr>
          <p:nvPr/>
        </p:nvSpPr>
        <p:spPr bwMode="auto">
          <a:xfrm>
            <a:off x="6842125" y="652145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sz="160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Arnould &amp; Goriely ‘06</a:t>
            </a:r>
          </a:p>
        </p:txBody>
      </p:sp>
      <p:sp>
        <p:nvSpPr>
          <p:cNvPr id="348166" name="Text Box 6"/>
          <p:cNvSpPr txBox="1">
            <a:spLocks noChangeArrowheads="1"/>
          </p:cNvSpPr>
          <p:nvPr/>
        </p:nvSpPr>
        <p:spPr bwMode="auto">
          <a:xfrm>
            <a:off x="685800" y="4930775"/>
            <a:ext cx="2762250" cy="120332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Here, yields from stars with different masses but same (solar) metallicity are shown.</a:t>
            </a:r>
          </a:p>
        </p:txBody>
      </p:sp>
    </p:spTree>
    <p:extLst>
      <p:ext uri="{BB962C8B-B14F-4D97-AF65-F5344CB8AC3E}">
        <p14:creationId xmlns:p14="http://schemas.microsoft.com/office/powerpoint/2010/main" val="18607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4"/>
          <a:stretch>
            <a:fillRect/>
          </a:stretch>
        </p:blipFill>
        <p:spPr bwMode="auto">
          <a:xfrm>
            <a:off x="0" y="0"/>
            <a:ext cx="577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6003925" y="6429375"/>
            <a:ext cx="148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Woosley &amp; Heger 2007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6126163" y="1423988"/>
            <a:ext cx="2663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Massive star yields averaged over IMF</a:t>
            </a: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5819775" y="3860800"/>
            <a:ext cx="3324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p-Underproduction for A&lt;130</a:t>
            </a:r>
          </a:p>
          <a:p>
            <a:pPr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still some problems at higher masses</a:t>
            </a:r>
          </a:p>
        </p:txBody>
      </p: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16650" y="2159000"/>
            <a:ext cx="195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(Lodders abundances)</a:t>
            </a:r>
          </a:p>
        </p:txBody>
      </p:sp>
      <p:grpSp>
        <p:nvGrpSpPr>
          <p:cNvPr id="182283" name="Group 11"/>
          <p:cNvGrpSpPr>
            <a:grpSpLocks/>
          </p:cNvGrpSpPr>
          <p:nvPr/>
        </p:nvGrpSpPr>
        <p:grpSpPr bwMode="auto">
          <a:xfrm>
            <a:off x="0" y="0"/>
            <a:ext cx="4279900" cy="2316163"/>
            <a:chOff x="2824" y="0"/>
            <a:chExt cx="2936" cy="1795"/>
          </a:xfrm>
        </p:grpSpPr>
        <p:pic>
          <p:nvPicPr>
            <p:cNvPr id="182281" name="Picture 9" descr="overprodi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9" b="6602"/>
            <a:stretch>
              <a:fillRect/>
            </a:stretch>
          </p:blipFill>
          <p:spPr bwMode="auto">
            <a:xfrm>
              <a:off x="2824" y="0"/>
              <a:ext cx="2936" cy="179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2282" name="Text Box 10"/>
            <p:cNvSpPr txBox="1">
              <a:spLocks noChangeArrowheads="1"/>
            </p:cNvSpPr>
            <p:nvPr/>
          </p:nvSpPr>
          <p:spPr bwMode="auto">
            <a:xfrm>
              <a:off x="3504" y="167"/>
              <a:ext cx="918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 &amp; G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4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219200"/>
          </a:xfrm>
        </p:spPr>
        <p:txBody>
          <a:bodyPr/>
          <a:lstStyle/>
          <a:p>
            <a:r>
              <a:rPr lang="en-US" altLang="en-US" sz="3600"/>
              <a:t>Popular Scenarios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1230313"/>
            <a:ext cx="8397875" cy="5246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Currently “best” studied: </a:t>
            </a:r>
            <a:r>
              <a:rPr lang="en-US" altLang="en-US" sz="2800">
                <a:latin typeface="Symbol" pitchFamily="18" charset="2"/>
              </a:rPr>
              <a:t>g</a:t>
            </a:r>
            <a:r>
              <a:rPr lang="en-US" altLang="en-US" sz="2800"/>
              <a:t>-process in O/Ne shell of massive stars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consistent p-production across large range of nuclei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deficiencies for A&lt;100 and 150&lt;A&lt;165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additional </a:t>
            </a:r>
            <a:r>
              <a:rPr lang="en-US" altLang="en-US" sz="2400" i="1">
                <a:latin typeface="Symbol" pitchFamily="18" charset="2"/>
              </a:rPr>
              <a:t>n</a:t>
            </a:r>
            <a:r>
              <a:rPr lang="en-US" altLang="en-US" sz="2400"/>
              <a:t>-process for </a:t>
            </a:r>
            <a:r>
              <a:rPr lang="en-US" altLang="en-US" sz="2400" baseline="30000"/>
              <a:t>138</a:t>
            </a:r>
            <a:r>
              <a:rPr lang="en-US" altLang="en-US" sz="2400"/>
              <a:t>La and </a:t>
            </a:r>
            <a:r>
              <a:rPr lang="en-US" altLang="en-US" sz="2400" baseline="30000"/>
              <a:t>180</a:t>
            </a:r>
            <a:r>
              <a:rPr lang="en-US" altLang="en-US" sz="2400"/>
              <a:t>Ta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Explosion of mass-accreting white dwarf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“regular” SN Ia and/or sub-Chandrasekhar WD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combination of p-captures and </a:t>
            </a:r>
            <a:r>
              <a:rPr lang="en-US" altLang="en-US" sz="2400">
                <a:latin typeface="Symbol" pitchFamily="18" charset="2"/>
              </a:rPr>
              <a:t>g</a:t>
            </a:r>
            <a:r>
              <a:rPr lang="en-US" altLang="en-US" sz="2400"/>
              <a:t>-process (and np-process)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Problems: requires seed enhancement, sensitive to details of the hydrodynamics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Extremely p-rich scenarios: rp-process, </a:t>
            </a:r>
            <a:r>
              <a:rPr lang="en-US" altLang="en-US" sz="2800">
                <a:latin typeface="Symbol" pitchFamily="18" charset="2"/>
              </a:rPr>
              <a:t>n</a:t>
            </a:r>
            <a:r>
              <a:rPr lang="en-US" altLang="en-US" sz="2800"/>
              <a:t>p-process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decay of p-rich progenitors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problem: detailed modelling, ejection, Nb/Mo ratio in meteorites puts tight constraint</a:t>
            </a: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762000" y="3062288"/>
            <a:ext cx="7894638" cy="1846262"/>
          </a:xfrm>
          <a:prstGeom prst="rect">
            <a:avLst/>
          </a:prstGeom>
          <a:solidFill>
            <a:srgbClr val="FFFF00">
              <a:alpha val="28999"/>
            </a:srgbClr>
          </a:solidFill>
          <a:ln w="508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760413" y="1187450"/>
            <a:ext cx="7894637" cy="1966913"/>
          </a:xfrm>
          <a:prstGeom prst="rect">
            <a:avLst/>
          </a:prstGeom>
          <a:solidFill>
            <a:srgbClr val="FFFF00">
              <a:alpha val="28999"/>
            </a:srgbClr>
          </a:solidFill>
          <a:ln w="508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 animBg="1"/>
      <p:bldP spid="1833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cwdpa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87650"/>
            <a:ext cx="4648200" cy="40703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snIapprocesswo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0"/>
            <a:ext cx="3646488" cy="27733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scwdabu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0"/>
            <a:ext cx="2405062" cy="28225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0" y="311150"/>
            <a:ext cx="2673350" cy="1079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p-Synthesis in “canonical” SN Ia</a:t>
            </a:r>
          </a:p>
          <a:p>
            <a:pPr>
              <a:defRPr/>
            </a:pPr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and sub-Chandrasekhar WD explosions</a:t>
            </a:r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 rot="-5400000">
            <a:off x="1752600" y="1268413"/>
            <a:ext cx="2262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Howard, Meyer, Woosley 1991</a:t>
            </a: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 rot="-5400000">
            <a:off x="3556794" y="3464719"/>
            <a:ext cx="1374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Goriely et al 2002</a:t>
            </a: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0" y="5667375"/>
            <a:ext cx="331787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Wallace &amp; Woosley 1981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Howard, Meyer, Woosley 1991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Goriely et al 2002</a:t>
            </a:r>
          </a:p>
          <a:p>
            <a:pPr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Travaglio, Roepke et al 2010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0" y="1895475"/>
            <a:ext cx="41211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explosive burning of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matter accreted from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companion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high density, high proton density,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high T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possibly combination of p captures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and photodisintegration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may become initially neutron rich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possible seed enhancement by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previous s-processing in AGB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companion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large enhancement required</a:t>
            </a:r>
          </a:p>
          <a:p>
            <a:pPr>
              <a:buFontTx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exact conditions unknown (multi-D)</a:t>
            </a:r>
          </a:p>
        </p:txBody>
      </p:sp>
    </p:spTree>
    <p:extLst>
      <p:ext uri="{BB962C8B-B14F-4D97-AF65-F5344CB8AC3E}">
        <p14:creationId xmlns:p14="http://schemas.microsoft.com/office/powerpoint/2010/main" val="2768225949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219200"/>
          </a:xfrm>
        </p:spPr>
        <p:txBody>
          <a:bodyPr/>
          <a:lstStyle/>
          <a:p>
            <a:r>
              <a:rPr lang="en-US" altLang="en-US" sz="3600"/>
              <a:t>Popular Scenarios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1230313"/>
            <a:ext cx="8397875" cy="5246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Currently “best” studied: </a:t>
            </a:r>
            <a:r>
              <a:rPr lang="en-US" altLang="en-US" sz="2800">
                <a:latin typeface="Symbol" pitchFamily="18" charset="2"/>
              </a:rPr>
              <a:t>g</a:t>
            </a:r>
            <a:r>
              <a:rPr lang="en-US" altLang="en-US" sz="2800"/>
              <a:t>-process in O/Ne shell of massive stars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consistent p-production across large range of nuclei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deficiencies for A&lt;100 and 150&lt;A&lt;165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additional </a:t>
            </a:r>
            <a:r>
              <a:rPr lang="en-US" altLang="en-US" sz="2400" i="1">
                <a:latin typeface="Symbol" pitchFamily="18" charset="2"/>
              </a:rPr>
              <a:t>n</a:t>
            </a:r>
            <a:r>
              <a:rPr lang="en-US" altLang="en-US" sz="2400"/>
              <a:t>-process for </a:t>
            </a:r>
            <a:r>
              <a:rPr lang="en-US" altLang="en-US" sz="2400" baseline="30000"/>
              <a:t>138</a:t>
            </a:r>
            <a:r>
              <a:rPr lang="en-US" altLang="en-US" sz="2400"/>
              <a:t>La and </a:t>
            </a:r>
            <a:r>
              <a:rPr lang="en-US" altLang="en-US" sz="2400" baseline="30000"/>
              <a:t>180</a:t>
            </a:r>
            <a:r>
              <a:rPr lang="en-US" altLang="en-US" sz="2400"/>
              <a:t>Ta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Explosion of mass-accreting white dwarf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“regular” SN Ia and/or sub-Chandrasekhar WD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combination of p-captures and </a:t>
            </a:r>
            <a:r>
              <a:rPr lang="en-US" altLang="en-US" sz="2400">
                <a:latin typeface="Symbol" pitchFamily="18" charset="2"/>
              </a:rPr>
              <a:t>g</a:t>
            </a:r>
            <a:r>
              <a:rPr lang="en-US" altLang="en-US" sz="2400"/>
              <a:t>-process (and np-process)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Problems: requires seed enhancement, sensitive to details of the hydrodynamics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Extremely p-rich scenarios: rp-process, </a:t>
            </a:r>
            <a:r>
              <a:rPr lang="en-US" altLang="en-US" sz="2800">
                <a:latin typeface="Symbol" pitchFamily="18" charset="2"/>
              </a:rPr>
              <a:t>n</a:t>
            </a:r>
            <a:r>
              <a:rPr lang="en-US" altLang="en-US" sz="2800"/>
              <a:t>p-process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decay of p-rich progenitors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problem: detailed modelling, ejection, </a:t>
            </a:r>
            <a:r>
              <a:rPr lang="en-US" altLang="en-US" sz="2400" baseline="30000"/>
              <a:t>92</a:t>
            </a:r>
            <a:r>
              <a:rPr lang="en-US" altLang="en-US" sz="2400"/>
              <a:t>Nb in meteorites puts tight constraint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669925" y="4891088"/>
            <a:ext cx="7894638" cy="1539875"/>
          </a:xfrm>
          <a:prstGeom prst="rect">
            <a:avLst/>
          </a:prstGeom>
          <a:solidFill>
            <a:srgbClr val="FFFF00">
              <a:alpha val="28999"/>
            </a:srgbClr>
          </a:solidFill>
          <a:ln w="508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671513" y="3062288"/>
            <a:ext cx="7894637" cy="1846262"/>
          </a:xfrm>
          <a:prstGeom prst="rect">
            <a:avLst/>
          </a:prstGeom>
          <a:solidFill>
            <a:srgbClr val="FFFF00">
              <a:alpha val="28999"/>
            </a:srgbClr>
          </a:solidFill>
          <a:ln w="508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8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nimBg="1"/>
      <p:bldP spid="1843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53180" y="7383"/>
            <a:ext cx="7285038" cy="7016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p-Nuclei</a:t>
            </a:r>
          </a:p>
        </p:txBody>
      </p:sp>
      <p:pic>
        <p:nvPicPr>
          <p:cNvPr id="78851" name="Picture 3" descr="s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65439" r="16638" b="2138"/>
          <a:stretch>
            <a:fillRect/>
          </a:stretch>
        </p:blipFill>
        <p:spPr bwMode="auto">
          <a:xfrm>
            <a:off x="0" y="3398157"/>
            <a:ext cx="5113338" cy="34210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1935163" y="674687"/>
            <a:ext cx="467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Def.: “What is not made by s- and r-process”</a:t>
            </a:r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20562" y="1340768"/>
            <a:ext cx="4275137" cy="176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Originally 35 proton-rich nuclei assigned but: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“time-dependent” definition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perhaps fewer (s: 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113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In, 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115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Sn?, 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152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Gd, </a:t>
            </a:r>
            <a:r>
              <a:rPr lang="en-US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164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Er, …)</a:t>
            </a:r>
          </a:p>
        </p:txBody>
      </p:sp>
      <p:sp>
        <p:nvSpPr>
          <p:cNvPr id="337926" name="Text Box 6"/>
          <p:cNvSpPr txBox="1">
            <a:spLocks noChangeArrowheads="1"/>
          </p:cNvSpPr>
          <p:nvPr/>
        </p:nvSpPr>
        <p:spPr bwMode="auto">
          <a:xfrm>
            <a:off x="5134515" y="4939521"/>
            <a:ext cx="38068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Tiny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abundances, no element dominated by p-abundance → no stellar abundances</a:t>
            </a:r>
          </a:p>
          <a:p>
            <a:pPr>
              <a:buFontTx/>
              <a:buChar char="•"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Tiny reaction cross sections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“Few” nuclei involved, but also only few simulations and measurements (</a:t>
            </a:r>
            <a:r>
              <a:rPr lang="en-US" sz="1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astron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nuclear) available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9" b="21393"/>
          <a:stretch/>
        </p:blipFill>
        <p:spPr>
          <a:xfrm>
            <a:off x="4295699" y="1058073"/>
            <a:ext cx="4848301" cy="38814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589" y="1058073"/>
            <a:ext cx="8940411" cy="4246909"/>
            <a:chOff x="33705" y="1058073"/>
            <a:chExt cx="8940411" cy="4246909"/>
          </a:xfrm>
        </p:grpSpPr>
        <p:grpSp>
          <p:nvGrpSpPr>
            <p:cNvPr id="3" name="Group 2"/>
            <p:cNvGrpSpPr/>
            <p:nvPr/>
          </p:nvGrpSpPr>
          <p:grpSpPr>
            <a:xfrm>
              <a:off x="33705" y="1058073"/>
              <a:ext cx="8940411" cy="4246909"/>
              <a:chOff x="33705" y="1058073"/>
              <a:chExt cx="8940411" cy="424690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836" b="33582"/>
              <a:stretch/>
            </p:blipFill>
            <p:spPr>
              <a:xfrm>
                <a:off x="33705" y="1058073"/>
                <a:ext cx="8940411" cy="4246909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sp>
            <p:nvSpPr>
              <p:cNvPr id="2" name="Rectangle 1"/>
              <p:cNvSpPr/>
              <p:nvPr/>
            </p:nvSpPr>
            <p:spPr bwMode="auto">
              <a:xfrm>
                <a:off x="1043608" y="1772816"/>
                <a:ext cx="1584176" cy="2880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11052" y="1972694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p-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5" grpId="0"/>
      <p:bldP spid="3379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83" name="Group 83"/>
          <p:cNvGrpSpPr>
            <a:grpSpLocks/>
          </p:cNvGrpSpPr>
          <p:nvPr/>
        </p:nvGrpSpPr>
        <p:grpSpPr bwMode="auto">
          <a:xfrm>
            <a:off x="0" y="0"/>
            <a:ext cx="5891213" cy="4183063"/>
            <a:chOff x="0" y="0"/>
            <a:chExt cx="3711" cy="2635"/>
          </a:xfrm>
        </p:grpSpPr>
        <p:grpSp>
          <p:nvGrpSpPr>
            <p:cNvPr id="179210" name="Group 10"/>
            <p:cNvGrpSpPr>
              <a:grpSpLocks/>
            </p:cNvGrpSpPr>
            <p:nvPr/>
          </p:nvGrpSpPr>
          <p:grpSpPr bwMode="auto">
            <a:xfrm>
              <a:off x="0" y="0"/>
              <a:ext cx="3711" cy="2635"/>
              <a:chOff x="237" y="281"/>
              <a:chExt cx="3711" cy="2635"/>
            </a:xfrm>
          </p:grpSpPr>
          <p:pic>
            <p:nvPicPr>
              <p:cNvPr id="179206" name="Picture 6" descr="rpen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9420"/>
              <a:stretch>
                <a:fillRect/>
              </a:stretch>
            </p:blipFill>
            <p:spPr bwMode="auto">
              <a:xfrm>
                <a:off x="237" y="281"/>
                <a:ext cx="3709" cy="2634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9207" name="AutoShape 7"/>
              <p:cNvSpPr>
                <a:spLocks noChangeArrowheads="1"/>
              </p:cNvSpPr>
              <p:nvPr/>
            </p:nvSpPr>
            <p:spPr bwMode="auto">
              <a:xfrm flipH="1">
                <a:off x="2129" y="1494"/>
                <a:ext cx="1819" cy="1422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9282" name="Group 82"/>
            <p:cNvGrpSpPr>
              <a:grpSpLocks/>
            </p:cNvGrpSpPr>
            <p:nvPr/>
          </p:nvGrpSpPr>
          <p:grpSpPr bwMode="auto">
            <a:xfrm>
              <a:off x="1868" y="581"/>
              <a:ext cx="1672" cy="1414"/>
              <a:chOff x="1868" y="581"/>
              <a:chExt cx="1672" cy="1414"/>
            </a:xfrm>
          </p:grpSpPr>
          <p:sp>
            <p:nvSpPr>
              <p:cNvPr id="179209" name="Rectangle 9"/>
              <p:cNvSpPr>
                <a:spLocks noChangeArrowheads="1"/>
              </p:cNvSpPr>
              <p:nvPr/>
            </p:nvSpPr>
            <p:spPr bwMode="auto">
              <a:xfrm>
                <a:off x="2576" y="154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1" name="Rectangle 11"/>
              <p:cNvSpPr>
                <a:spLocks noChangeArrowheads="1"/>
              </p:cNvSpPr>
              <p:nvPr/>
            </p:nvSpPr>
            <p:spPr bwMode="auto">
              <a:xfrm>
                <a:off x="2756" y="154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2" name="Rectangle 12"/>
              <p:cNvSpPr>
                <a:spLocks noChangeArrowheads="1"/>
              </p:cNvSpPr>
              <p:nvPr/>
            </p:nvSpPr>
            <p:spPr bwMode="auto">
              <a:xfrm>
                <a:off x="2404" y="1457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3" name="Rectangle 13"/>
              <p:cNvSpPr>
                <a:spLocks noChangeArrowheads="1"/>
              </p:cNvSpPr>
              <p:nvPr/>
            </p:nvSpPr>
            <p:spPr bwMode="auto">
              <a:xfrm>
                <a:off x="2580" y="145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4" name="Rectangle 14"/>
              <p:cNvSpPr>
                <a:spLocks noChangeArrowheads="1"/>
              </p:cNvSpPr>
              <p:nvPr/>
            </p:nvSpPr>
            <p:spPr bwMode="auto">
              <a:xfrm>
                <a:off x="2760" y="146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5" name="Rectangle 15"/>
              <p:cNvSpPr>
                <a:spLocks noChangeArrowheads="1"/>
              </p:cNvSpPr>
              <p:nvPr/>
            </p:nvSpPr>
            <p:spPr bwMode="auto">
              <a:xfrm>
                <a:off x="2668" y="145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6" name="Rectangle 16"/>
              <p:cNvSpPr>
                <a:spLocks noChangeArrowheads="1"/>
              </p:cNvSpPr>
              <p:nvPr/>
            </p:nvSpPr>
            <p:spPr bwMode="auto">
              <a:xfrm>
                <a:off x="2752" y="136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7" name="Rectangle 17"/>
              <p:cNvSpPr>
                <a:spLocks noChangeArrowheads="1"/>
              </p:cNvSpPr>
              <p:nvPr/>
            </p:nvSpPr>
            <p:spPr bwMode="auto">
              <a:xfrm>
                <a:off x="2756" y="1285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8" name="Rectangle 18"/>
              <p:cNvSpPr>
                <a:spLocks noChangeArrowheads="1"/>
              </p:cNvSpPr>
              <p:nvPr/>
            </p:nvSpPr>
            <p:spPr bwMode="auto">
              <a:xfrm>
                <a:off x="2840" y="1285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19" name="Rectangle 19"/>
              <p:cNvSpPr>
                <a:spLocks noChangeArrowheads="1"/>
              </p:cNvSpPr>
              <p:nvPr/>
            </p:nvSpPr>
            <p:spPr bwMode="auto">
              <a:xfrm>
                <a:off x="2932" y="128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0" name="Rectangle 20"/>
              <p:cNvSpPr>
                <a:spLocks noChangeArrowheads="1"/>
              </p:cNvSpPr>
              <p:nvPr/>
            </p:nvSpPr>
            <p:spPr bwMode="auto">
              <a:xfrm>
                <a:off x="2928" y="119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1" name="Rectangle 21"/>
              <p:cNvSpPr>
                <a:spLocks noChangeArrowheads="1"/>
              </p:cNvSpPr>
              <p:nvPr/>
            </p:nvSpPr>
            <p:spPr bwMode="auto">
              <a:xfrm>
                <a:off x="3104" y="127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2" name="Rectangle 22"/>
              <p:cNvSpPr>
                <a:spLocks noChangeArrowheads="1"/>
              </p:cNvSpPr>
              <p:nvPr/>
            </p:nvSpPr>
            <p:spPr bwMode="auto">
              <a:xfrm>
                <a:off x="2752" y="1109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3" name="Rectangle 23"/>
              <p:cNvSpPr>
                <a:spLocks noChangeArrowheads="1"/>
              </p:cNvSpPr>
              <p:nvPr/>
            </p:nvSpPr>
            <p:spPr bwMode="auto">
              <a:xfrm>
                <a:off x="2928" y="110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4" name="Rectangle 24"/>
              <p:cNvSpPr>
                <a:spLocks noChangeArrowheads="1"/>
              </p:cNvSpPr>
              <p:nvPr/>
            </p:nvSpPr>
            <p:spPr bwMode="auto">
              <a:xfrm>
                <a:off x="3016" y="1105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5" name="Rectangle 25"/>
              <p:cNvSpPr>
                <a:spLocks noChangeArrowheads="1"/>
              </p:cNvSpPr>
              <p:nvPr/>
            </p:nvSpPr>
            <p:spPr bwMode="auto">
              <a:xfrm>
                <a:off x="3104" y="1105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6" name="Rectangle 26"/>
              <p:cNvSpPr>
                <a:spLocks noChangeArrowheads="1"/>
              </p:cNvSpPr>
              <p:nvPr/>
            </p:nvSpPr>
            <p:spPr bwMode="auto">
              <a:xfrm>
                <a:off x="3192" y="110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7" name="Rectangle 27"/>
              <p:cNvSpPr>
                <a:spLocks noChangeArrowheads="1"/>
              </p:cNvSpPr>
              <p:nvPr/>
            </p:nvSpPr>
            <p:spPr bwMode="auto">
              <a:xfrm>
                <a:off x="3280" y="110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8" name="Rectangle 28"/>
              <p:cNvSpPr>
                <a:spLocks noChangeArrowheads="1"/>
              </p:cNvSpPr>
              <p:nvPr/>
            </p:nvSpPr>
            <p:spPr bwMode="auto">
              <a:xfrm>
                <a:off x="2924" y="933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29" name="Rectangle 29"/>
              <p:cNvSpPr>
                <a:spLocks noChangeArrowheads="1"/>
              </p:cNvSpPr>
              <p:nvPr/>
            </p:nvSpPr>
            <p:spPr bwMode="auto">
              <a:xfrm>
                <a:off x="3100" y="933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30" name="Rectangle 30"/>
              <p:cNvSpPr>
                <a:spLocks noChangeArrowheads="1"/>
              </p:cNvSpPr>
              <p:nvPr/>
            </p:nvSpPr>
            <p:spPr bwMode="auto">
              <a:xfrm>
                <a:off x="3280" y="92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31" name="Rectangle 31"/>
              <p:cNvSpPr>
                <a:spLocks noChangeArrowheads="1"/>
              </p:cNvSpPr>
              <p:nvPr/>
            </p:nvSpPr>
            <p:spPr bwMode="auto">
              <a:xfrm>
                <a:off x="3196" y="929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32" name="Rectangle 32"/>
              <p:cNvSpPr>
                <a:spLocks noChangeArrowheads="1"/>
              </p:cNvSpPr>
              <p:nvPr/>
            </p:nvSpPr>
            <p:spPr bwMode="auto">
              <a:xfrm>
                <a:off x="3276" y="753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33" name="Rectangle 33"/>
              <p:cNvSpPr>
                <a:spLocks noChangeArrowheads="1"/>
              </p:cNvSpPr>
              <p:nvPr/>
            </p:nvSpPr>
            <p:spPr bwMode="auto">
              <a:xfrm>
                <a:off x="3456" y="75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34" name="Rectangle 34"/>
              <p:cNvSpPr>
                <a:spLocks noChangeArrowheads="1"/>
              </p:cNvSpPr>
              <p:nvPr/>
            </p:nvSpPr>
            <p:spPr bwMode="auto">
              <a:xfrm>
                <a:off x="3452" y="581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68" name="Rectangle 68"/>
              <p:cNvSpPr>
                <a:spLocks noChangeArrowheads="1"/>
              </p:cNvSpPr>
              <p:nvPr/>
            </p:nvSpPr>
            <p:spPr bwMode="auto">
              <a:xfrm>
                <a:off x="2048" y="1641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69" name="Rectangle 69"/>
              <p:cNvSpPr>
                <a:spLocks noChangeArrowheads="1"/>
              </p:cNvSpPr>
              <p:nvPr/>
            </p:nvSpPr>
            <p:spPr bwMode="auto">
              <a:xfrm>
                <a:off x="2228" y="163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0" name="Rectangle 70"/>
              <p:cNvSpPr>
                <a:spLocks noChangeArrowheads="1"/>
              </p:cNvSpPr>
              <p:nvPr/>
            </p:nvSpPr>
            <p:spPr bwMode="auto">
              <a:xfrm>
                <a:off x="2396" y="1633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1" name="Rectangle 71"/>
              <p:cNvSpPr>
                <a:spLocks noChangeArrowheads="1"/>
              </p:cNvSpPr>
              <p:nvPr/>
            </p:nvSpPr>
            <p:spPr bwMode="auto">
              <a:xfrm>
                <a:off x="2488" y="164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2" name="Rectangle 72"/>
              <p:cNvSpPr>
                <a:spLocks noChangeArrowheads="1"/>
              </p:cNvSpPr>
              <p:nvPr/>
            </p:nvSpPr>
            <p:spPr bwMode="auto">
              <a:xfrm>
                <a:off x="2576" y="163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3" name="Rectangle 73"/>
              <p:cNvSpPr>
                <a:spLocks noChangeArrowheads="1"/>
              </p:cNvSpPr>
              <p:nvPr/>
            </p:nvSpPr>
            <p:spPr bwMode="auto">
              <a:xfrm>
                <a:off x="2752" y="163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4" name="Rectangle 74"/>
              <p:cNvSpPr>
                <a:spLocks noChangeArrowheads="1"/>
              </p:cNvSpPr>
              <p:nvPr/>
            </p:nvSpPr>
            <p:spPr bwMode="auto">
              <a:xfrm>
                <a:off x="2228" y="172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5" name="Rectangle 75"/>
              <p:cNvSpPr>
                <a:spLocks noChangeArrowheads="1"/>
              </p:cNvSpPr>
              <p:nvPr/>
            </p:nvSpPr>
            <p:spPr bwMode="auto">
              <a:xfrm>
                <a:off x="2396" y="1721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6" name="Rectangle 76"/>
              <p:cNvSpPr>
                <a:spLocks noChangeArrowheads="1"/>
              </p:cNvSpPr>
              <p:nvPr/>
            </p:nvSpPr>
            <p:spPr bwMode="auto">
              <a:xfrm>
                <a:off x="2400" y="1817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7" name="Rectangle 77"/>
              <p:cNvSpPr>
                <a:spLocks noChangeArrowheads="1"/>
              </p:cNvSpPr>
              <p:nvPr/>
            </p:nvSpPr>
            <p:spPr bwMode="auto">
              <a:xfrm>
                <a:off x="2220" y="1813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8" name="Rectangle 78"/>
              <p:cNvSpPr>
                <a:spLocks noChangeArrowheads="1"/>
              </p:cNvSpPr>
              <p:nvPr/>
            </p:nvSpPr>
            <p:spPr bwMode="auto">
              <a:xfrm>
                <a:off x="2132" y="1813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79" name="Rectangle 79"/>
              <p:cNvSpPr>
                <a:spLocks noChangeArrowheads="1"/>
              </p:cNvSpPr>
              <p:nvPr/>
            </p:nvSpPr>
            <p:spPr bwMode="auto">
              <a:xfrm>
                <a:off x="2044" y="1813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80" name="Rectangle 80"/>
              <p:cNvSpPr>
                <a:spLocks noChangeArrowheads="1"/>
              </p:cNvSpPr>
              <p:nvPr/>
            </p:nvSpPr>
            <p:spPr bwMode="auto">
              <a:xfrm>
                <a:off x="1868" y="1821"/>
                <a:ext cx="84" cy="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281" name="Rectangle 81"/>
              <p:cNvSpPr>
                <a:spLocks noChangeArrowheads="1"/>
              </p:cNvSpPr>
              <p:nvPr/>
            </p:nvSpPr>
            <p:spPr bwMode="auto">
              <a:xfrm>
                <a:off x="2052" y="1905"/>
                <a:ext cx="84" cy="9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79294" name="Group 94"/>
          <p:cNvGrpSpPr>
            <a:grpSpLocks/>
          </p:cNvGrpSpPr>
          <p:nvPr/>
        </p:nvGrpSpPr>
        <p:grpSpPr bwMode="auto">
          <a:xfrm>
            <a:off x="3744913" y="3222625"/>
            <a:ext cx="5399087" cy="3635375"/>
            <a:chOff x="2359" y="2030"/>
            <a:chExt cx="3401" cy="2290"/>
          </a:xfrm>
        </p:grpSpPr>
        <p:grpSp>
          <p:nvGrpSpPr>
            <p:cNvPr id="179291" name="Group 91"/>
            <p:cNvGrpSpPr>
              <a:grpSpLocks/>
            </p:cNvGrpSpPr>
            <p:nvPr/>
          </p:nvGrpSpPr>
          <p:grpSpPr bwMode="auto">
            <a:xfrm>
              <a:off x="2359" y="2030"/>
              <a:ext cx="3401" cy="2290"/>
              <a:chOff x="2359" y="2030"/>
              <a:chExt cx="3401" cy="2290"/>
            </a:xfrm>
          </p:grpSpPr>
          <p:pic>
            <p:nvPicPr>
              <p:cNvPr id="179205" name="Picture 5" descr="nup-p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9" y="2030"/>
                <a:ext cx="3401" cy="2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9290" name="Group 90"/>
              <p:cNvGrpSpPr>
                <a:grpSpLocks/>
              </p:cNvGrpSpPr>
              <p:nvPr/>
            </p:nvGrpSpPr>
            <p:grpSpPr bwMode="auto">
              <a:xfrm>
                <a:off x="3888" y="2688"/>
                <a:ext cx="1376" cy="1168"/>
                <a:chOff x="3888" y="2688"/>
                <a:chExt cx="1376" cy="1168"/>
              </a:xfrm>
            </p:grpSpPr>
            <p:sp>
              <p:nvSpPr>
                <p:cNvPr id="179285" name="Rectangle 85"/>
                <p:cNvSpPr>
                  <a:spLocks noChangeArrowheads="1"/>
                </p:cNvSpPr>
                <p:nvPr/>
              </p:nvSpPr>
              <p:spPr bwMode="auto">
                <a:xfrm>
                  <a:off x="3888" y="3748"/>
                  <a:ext cx="112" cy="1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9286" name="Rectangle 86"/>
                <p:cNvSpPr>
                  <a:spLocks noChangeArrowheads="1"/>
                </p:cNvSpPr>
                <p:nvPr/>
              </p:nvSpPr>
              <p:spPr bwMode="auto">
                <a:xfrm>
                  <a:off x="4308" y="3328"/>
                  <a:ext cx="112" cy="1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9287" name="Rectangle 87"/>
                <p:cNvSpPr>
                  <a:spLocks noChangeArrowheads="1"/>
                </p:cNvSpPr>
                <p:nvPr/>
              </p:nvSpPr>
              <p:spPr bwMode="auto">
                <a:xfrm>
                  <a:off x="4524" y="3116"/>
                  <a:ext cx="112" cy="1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9288" name="Rectangle 88"/>
                <p:cNvSpPr>
                  <a:spLocks noChangeArrowheads="1"/>
                </p:cNvSpPr>
                <p:nvPr/>
              </p:nvSpPr>
              <p:spPr bwMode="auto">
                <a:xfrm>
                  <a:off x="4948" y="2904"/>
                  <a:ext cx="112" cy="1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9289" name="Rectangle 89"/>
                <p:cNvSpPr>
                  <a:spLocks noChangeArrowheads="1"/>
                </p:cNvSpPr>
                <p:nvPr/>
              </p:nvSpPr>
              <p:spPr bwMode="auto">
                <a:xfrm>
                  <a:off x="5152" y="2688"/>
                  <a:ext cx="112" cy="1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79284" name="Text Box 84"/>
            <p:cNvSpPr txBox="1">
              <a:spLocks noChangeArrowheads="1"/>
            </p:cNvSpPr>
            <p:nvPr/>
          </p:nvSpPr>
          <p:spPr bwMode="auto">
            <a:xfrm>
              <a:off x="3254" y="2113"/>
              <a:ext cx="8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2"/>
                  </a:solidFill>
                  <a:latin typeface="Symbol" pitchFamily="18" charset="2"/>
                </a:rPr>
                <a:t>n</a:t>
              </a:r>
              <a:r>
                <a:rPr lang="en-US" altLang="en-US" b="1">
                  <a:solidFill>
                    <a:schemeClr val="bg2"/>
                  </a:solidFill>
                </a:rPr>
                <a:t>p-process</a:t>
              </a:r>
            </a:p>
          </p:txBody>
        </p:sp>
      </p:grpSp>
      <p:sp>
        <p:nvSpPr>
          <p:cNvPr id="179297" name="Text Box 97"/>
          <p:cNvSpPr txBox="1">
            <a:spLocks noChangeArrowheads="1"/>
          </p:cNvSpPr>
          <p:nvPr/>
        </p:nvSpPr>
        <p:spPr bwMode="auto">
          <a:xfrm>
            <a:off x="4300538" y="6583363"/>
            <a:ext cx="3868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Pruet et all 2006; Fr</a:t>
            </a:r>
            <a:r>
              <a:rPr lang="de-CH" altLang="en-US" sz="1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ö</a:t>
            </a:r>
            <a:r>
              <a:rPr lang="en-US" altLang="en-US" sz="1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hlich et al 2006; Weber et al 2009</a:t>
            </a:r>
          </a:p>
        </p:txBody>
      </p:sp>
      <p:pic>
        <p:nvPicPr>
          <p:cNvPr id="179293" name="Picture 93" descr="nb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6025"/>
            <a:ext cx="5583238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95" name="Text Box 95"/>
          <p:cNvSpPr txBox="1">
            <a:spLocks noChangeArrowheads="1"/>
          </p:cNvSpPr>
          <p:nvPr/>
        </p:nvSpPr>
        <p:spPr bwMode="auto">
          <a:xfrm>
            <a:off x="6232525" y="304800"/>
            <a:ext cx="265112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Nb cannot be reached by decays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Live </a:t>
            </a:r>
            <a:r>
              <a:rPr lang="en-US" altLang="en-US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Nb found in presolar grains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tight constraint on contribution from p-rich side (Dauphas et al 2003)</a:t>
            </a:r>
          </a:p>
        </p:txBody>
      </p:sp>
      <p:sp>
        <p:nvSpPr>
          <p:cNvPr id="179296" name="Text Box 96"/>
          <p:cNvSpPr txBox="1">
            <a:spLocks noChangeArrowheads="1"/>
          </p:cNvSpPr>
          <p:nvPr/>
        </p:nvSpPr>
        <p:spPr bwMode="auto">
          <a:xfrm>
            <a:off x="0" y="73025"/>
            <a:ext cx="1358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Schatz et al 1999</a:t>
            </a:r>
          </a:p>
        </p:txBody>
      </p:sp>
      <p:sp>
        <p:nvSpPr>
          <p:cNvPr id="179300" name="Rectangle 100"/>
          <p:cNvSpPr>
            <a:spLocks noChangeArrowheads="1"/>
          </p:cNvSpPr>
          <p:nvPr/>
        </p:nvSpPr>
        <p:spPr bwMode="auto">
          <a:xfrm>
            <a:off x="8488363" y="3352800"/>
            <a:ext cx="290512" cy="21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2" b="31940"/>
          <a:stretch/>
        </p:blipFill>
        <p:spPr>
          <a:xfrm>
            <a:off x="29672" y="3791541"/>
            <a:ext cx="5686134" cy="29291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136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95" grpId="0"/>
      <p:bldP spid="1793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arto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5173663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0" name="Text Box 4"/>
          <p:cNvSpPr txBox="1">
            <a:spLocks noChangeArrowheads="1"/>
          </p:cNvSpPr>
          <p:nvPr/>
        </p:nvSpPr>
        <p:spPr bwMode="auto">
          <a:xfrm rot="5400000">
            <a:off x="4371407" y="5567977"/>
            <a:ext cx="1931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ap="sq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adapted from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M.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Lugaro</a:t>
            </a: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5380038" y="0"/>
            <a:ext cx="3546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Meteorites allow us a hands-on study of stellar matter!</a:t>
            </a:r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5322888" y="603250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Two types of interesting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contributions to presolar cloud:</a:t>
            </a:r>
          </a:p>
        </p:txBody>
      </p:sp>
      <p:sp>
        <p:nvSpPr>
          <p:cNvPr id="377863" name="Text Box 7"/>
          <p:cNvSpPr txBox="1">
            <a:spLocks noChangeArrowheads="1"/>
          </p:cNvSpPr>
          <p:nvPr/>
        </p:nvSpPr>
        <p:spPr bwMode="auto">
          <a:xfrm>
            <a:off x="5308600" y="2803525"/>
            <a:ext cx="38354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noaction"/>
              </a:rPr>
              <a:t>2. Extinct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noaction"/>
              </a:rPr>
              <a:t>radioactivities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noaction"/>
              </a:rPr>
              <a:t>: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Traces of long-lived radioactive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isotopes from stellar sources just before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freeze-out of pre-solar cloud;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extracted from bulk meteorites;</a:t>
            </a:r>
          </a:p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summed contributions from many stars.</a:t>
            </a:r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5318125" y="1474788"/>
            <a:ext cx="3825875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hlinkClick r:id="" action="ppaction://noaction"/>
              </a:rPr>
              <a:t>1. Presolar grains: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Each grain is from a single star!</a:t>
            </a:r>
          </a:p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Found in special types of</a:t>
            </a:r>
          </a:p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meteorites; allows isotopic analysis.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9347" y="4605263"/>
            <a:ext cx="3563430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Important information on p-nuclei: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Bulk SS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Early SS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Isotopic anomalies in grains and bulk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Meteoritic Grains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41475"/>
            <a:ext cx="7100888" cy="4454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smtClean="0"/>
              <a:t>  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611188" y="5949950"/>
            <a:ext cx="583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t-IT" sz="2400">
              <a:effectLst/>
              <a:latin typeface="Euclid Math Two" pitchFamily="18" charset="2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735013" y="1712913"/>
            <a:ext cx="628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t-IT" sz="2400">
              <a:effectLst/>
              <a:latin typeface="Euclid Math Two" pitchFamily="18" charset="2"/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179388" y="1773238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effectLst/>
                <a:latin typeface="Euclid Math Two" pitchFamily="18" charset="2"/>
              </a:rPr>
              <a:t> 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6227763" y="2924175"/>
            <a:ext cx="3059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600">
                <a:effectLst/>
                <a:latin typeface="Euclid Math Two" pitchFamily="18" charset="2"/>
              </a:rPr>
              <a:t> 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384300" y="2217738"/>
            <a:ext cx="282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t-IT" sz="2400">
              <a:effectLst/>
              <a:latin typeface="Euclid Math Two" pitchFamily="18" charset="2"/>
            </a:endParaRPr>
          </a:p>
        </p:txBody>
      </p:sp>
      <p:sp>
        <p:nvSpPr>
          <p:cNvPr id="379913" name="Text Box 9"/>
          <p:cNvSpPr txBox="1">
            <a:spLocks noChangeArrowheads="1"/>
          </p:cNvSpPr>
          <p:nvPr/>
        </p:nvSpPr>
        <p:spPr bwMode="auto">
          <a:xfrm>
            <a:off x="603250" y="1438275"/>
            <a:ext cx="49323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GB" sz="2000" i="1">
                <a:effectLst/>
              </a:rPr>
              <a:t>s</a:t>
            </a:r>
            <a:r>
              <a:rPr lang="en-GB" sz="2000">
                <a:effectLst/>
              </a:rPr>
              <a:t> process constraints: from meteoritic silicon carbide (SiC) grains that formed in the expanding envelopes of </a:t>
            </a:r>
            <a:r>
              <a:rPr lang="en-GB" sz="2000" i="1">
                <a:solidFill>
                  <a:srgbClr val="FF0000"/>
                </a:solidFill>
                <a:effectLst/>
              </a:rPr>
              <a:t>carbon stars (AGB)</a:t>
            </a:r>
            <a:r>
              <a:rPr lang="en-GB" sz="2000">
                <a:effectLst/>
              </a:rPr>
              <a:t> and contain trace amounts of heavy elements showing the signature of the </a:t>
            </a:r>
            <a:r>
              <a:rPr lang="en-GB" sz="2000" i="1">
                <a:effectLst/>
              </a:rPr>
              <a:t>s</a:t>
            </a:r>
            <a:r>
              <a:rPr lang="en-GB" sz="2000">
                <a:effectLst/>
              </a:rPr>
              <a:t> process.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sz="2000">
                <a:effectLst/>
              </a:rPr>
              <a:t> Other types of grains formed in stellar wind from </a:t>
            </a:r>
            <a:r>
              <a:rPr lang="en-GB" sz="2000" i="1">
                <a:solidFill>
                  <a:srgbClr val="FF0000"/>
                </a:solidFill>
                <a:effectLst/>
              </a:rPr>
              <a:t>massive stars and in SN remnants</a:t>
            </a:r>
          </a:p>
        </p:txBody>
      </p:sp>
      <p:sp>
        <p:nvSpPr>
          <p:cNvPr id="379914" name="Text Box 10"/>
          <p:cNvSpPr txBox="1">
            <a:spLocks noChangeArrowheads="1"/>
          </p:cNvSpPr>
          <p:nvPr/>
        </p:nvSpPr>
        <p:spPr bwMode="auto">
          <a:xfrm>
            <a:off x="704850" y="4906963"/>
            <a:ext cx="7705725" cy="159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A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GB" sz="2400">
                <a:effectLst/>
              </a:rPr>
              <a:t>High-sensitivity laboratory measurements of the isotopic composition of trace heavy element in single grains of the size of micrometers provide constraints of precision never achieved before. </a:t>
            </a:r>
          </a:p>
        </p:txBody>
      </p:sp>
      <p:pic>
        <p:nvPicPr>
          <p:cNvPr id="379915" name="Picture 10" descr="KJH3-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1123950"/>
            <a:ext cx="2724150" cy="3529013"/>
          </a:xfrm>
          <a:prstGeom prst="rect">
            <a:avLst/>
          </a:prstGeom>
          <a:solidFill>
            <a:srgbClr val="F2F2AC"/>
          </a:solidFill>
          <a:ln w="57150" cap="sq">
            <a:solidFill>
              <a:srgbClr val="F2F2A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31111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13" grpId="0" build="p"/>
      <p:bldP spid="3799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nanosims_ima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660775"/>
            <a:ext cx="465296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3" name="Text Box 3"/>
          <p:cNvSpPr txBox="1">
            <a:spLocks noChangeArrowheads="1"/>
          </p:cNvSpPr>
          <p:nvPr/>
        </p:nvSpPr>
        <p:spPr bwMode="auto">
          <a:xfrm>
            <a:off x="1841500" y="95250"/>
            <a:ext cx="538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Analysis of presolar grains found in meteorites</a:t>
            </a:r>
          </a:p>
        </p:txBody>
      </p:sp>
      <p:pic>
        <p:nvPicPr>
          <p:cNvPr id="148484" name="Picture 4" descr="presolargrain_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984250"/>
            <a:ext cx="209232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5" descr="nanosims_de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104900"/>
            <a:ext cx="4589462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6" descr="nanosims_princi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606800"/>
            <a:ext cx="37655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4679950" y="741363"/>
            <a:ext cx="4373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effectLst/>
              </a:rPr>
              <a:t>NanoSIMS at Washington University, St. Louis</a:t>
            </a: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1362075" y="581025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effectLst/>
              </a:rPr>
              <a:t>SiC grain</a:t>
            </a:r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4613275" y="6554788"/>
            <a:ext cx="4248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effectLst/>
              </a:rPr>
              <a:t>F.J. Stadermann, http://presolar.wustl.edu/nanosims/wks2003/index.html</a:t>
            </a:r>
          </a:p>
        </p:txBody>
      </p:sp>
    </p:spTree>
    <p:extLst>
      <p:ext uri="{BB962C8B-B14F-4D97-AF65-F5344CB8AC3E}">
        <p14:creationId xmlns:p14="http://schemas.microsoft.com/office/powerpoint/2010/main" val="27889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879475" y="360363"/>
            <a:ext cx="7410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Traces of decay products of long-lived but already extinct radionuclides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are preserved in meteorites containing untainted material from the early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solar system.</a:t>
            </a:r>
          </a:p>
        </p:txBody>
      </p:sp>
      <p:grpSp>
        <p:nvGrpSpPr>
          <p:cNvPr id="147459" name="Group 8"/>
          <p:cNvGrpSpPr>
            <a:grpSpLocks/>
          </p:cNvGrpSpPr>
          <p:nvPr/>
        </p:nvGrpSpPr>
        <p:grpSpPr bwMode="auto">
          <a:xfrm>
            <a:off x="0" y="1419225"/>
            <a:ext cx="9144000" cy="5438775"/>
            <a:chOff x="0" y="894"/>
            <a:chExt cx="5760" cy="3426"/>
          </a:xfrm>
        </p:grpSpPr>
        <p:pic>
          <p:nvPicPr>
            <p:cNvPr id="147460" name="Picture 4" descr="hopp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6" t="11758" r="12479" b="11891"/>
            <a:stretch>
              <a:fillRect/>
            </a:stretch>
          </p:blipFill>
          <p:spPr bwMode="auto">
            <a:xfrm rot="5400000">
              <a:off x="1167" y="-273"/>
              <a:ext cx="3426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1" name="Oval 6"/>
            <p:cNvSpPr>
              <a:spLocks noChangeArrowheads="1"/>
            </p:cNvSpPr>
            <p:nvPr/>
          </p:nvSpPr>
          <p:spPr bwMode="auto">
            <a:xfrm>
              <a:off x="1548" y="1080"/>
              <a:ext cx="459" cy="4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b="1" baseline="30000">
                  <a:effectLst/>
                </a:rPr>
                <a:t>146</a:t>
              </a:r>
              <a:r>
                <a:rPr lang="en-US" b="1">
                  <a:effectLst/>
                </a:rPr>
                <a:t>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2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219200"/>
          </a:xfrm>
        </p:spPr>
        <p:txBody>
          <a:bodyPr/>
          <a:lstStyle/>
          <a:p>
            <a:r>
              <a:rPr lang="en-US" sz="3200" dirty="0" smtClean="0"/>
              <a:t>Extinct </a:t>
            </a:r>
            <a:r>
              <a:rPr lang="en-US" sz="3200" dirty="0" err="1" smtClean="0"/>
              <a:t>Radioactivities</a:t>
            </a:r>
            <a:r>
              <a:rPr lang="en-US" sz="3200" dirty="0" smtClean="0"/>
              <a:t> in Bulk Meteorites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52735"/>
            <a:ext cx="3923928" cy="5550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0" b="45274"/>
          <a:stretch/>
        </p:blipFill>
        <p:spPr>
          <a:xfrm>
            <a:off x="179511" y="5229200"/>
            <a:ext cx="4848301" cy="625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311" y="482851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Isochrone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Definition: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0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5" b="46270"/>
          <a:stretch/>
        </p:blipFill>
        <p:spPr>
          <a:xfrm>
            <a:off x="4002861" y="4581128"/>
            <a:ext cx="4848301" cy="562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4" b="45381"/>
          <a:stretch/>
        </p:blipFill>
        <p:spPr>
          <a:xfrm>
            <a:off x="4002861" y="2830537"/>
            <a:ext cx="4276677" cy="521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868"/>
          <a:stretch/>
        </p:blipFill>
        <p:spPr>
          <a:xfrm>
            <a:off x="9991" y="2132856"/>
            <a:ext cx="3569749" cy="3376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6" b="42304"/>
          <a:stretch/>
        </p:blipFill>
        <p:spPr>
          <a:xfrm>
            <a:off x="327975" y="0"/>
            <a:ext cx="8469469" cy="1916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861" y="249289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Open-Box GCE model: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2861" y="418043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3-phase ISM mixing model: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2861" y="532486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…half-life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07516" y="5706535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 smtClean="0"/>
              <a:t> and </a:t>
            </a:r>
            <a:r>
              <a:rPr lang="en-US" dirty="0" err="1" smtClean="0"/>
              <a:t>Sm</a:t>
            </a:r>
            <a:r>
              <a:rPr lang="en-US" dirty="0" smtClean="0"/>
              <a:t> data are consistent and constrain the free parameter of the GCE model.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27975" y="6075867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excludes 92Mo contributions from processes not making 92Nb!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35243" y="6438798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But: Based on current production ratios! Problem with 146/144Sm ratio?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de-CH" sz="4000" smtClean="0"/>
              <a:t>Network for Nd/Sm</a:t>
            </a:r>
            <a:endParaRPr lang="en-US" sz="4000" smtClean="0"/>
          </a:p>
        </p:txBody>
      </p:sp>
      <p:pic>
        <p:nvPicPr>
          <p:cNvPr id="9219" name="Picture 4" descr="gammaproc"/>
          <p:cNvPicPr>
            <a:picLocks noChangeAspect="1" noChangeArrowheads="1"/>
          </p:cNvPicPr>
          <p:nvPr/>
        </p:nvPicPr>
        <p:blipFill>
          <a:blip r:embed="rId3" cstate="print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12140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00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de-CH" smtClean="0"/>
              <a:t>Problem with </a:t>
            </a:r>
            <a:r>
              <a:rPr lang="de-CH" smtClean="0">
                <a:latin typeface="Symbol" pitchFamily="18" charset="2"/>
              </a:rPr>
              <a:t>a</a:t>
            </a:r>
            <a:r>
              <a:rPr lang="de-CH" smtClean="0"/>
              <a:t>+</a:t>
            </a:r>
            <a:r>
              <a:rPr lang="de-CH" baseline="30000" smtClean="0"/>
              <a:t>144</a:t>
            </a:r>
            <a:r>
              <a:rPr lang="de-CH" smtClean="0"/>
              <a:t>Sm Potential</a:t>
            </a:r>
            <a:endParaRPr lang="en-US" smtClean="0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978025" y="5559425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de-CH" sz="28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144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Sm(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  <a:r>
              <a:rPr lang="de-CH" sz="2800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148</a:t>
            </a:r>
            <a:r>
              <a:rPr lang="de-CH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Gd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6461918" y="2083330"/>
            <a:ext cx="2644775" cy="1987550"/>
            <a:chOff x="4094" y="2519"/>
            <a:chExt cx="1666" cy="1252"/>
          </a:xfrm>
        </p:grpSpPr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4094" y="3559"/>
              <a:ext cx="16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</a:pPr>
              <a:r>
                <a:rPr lang="de-CH" sz="1600">
                  <a:latin typeface="Times New Roman" pitchFamily="18" charset="0"/>
                </a:rPr>
                <a:t>[4]+exp: Somorjai et al. </a:t>
              </a:r>
              <a:r>
                <a:rPr lang="de-CH" sz="1600" smtClean="0">
                  <a:latin typeface="Times New Roman" pitchFamily="18" charset="0"/>
                </a:rPr>
                <a:t>1998</a:t>
              </a:r>
              <a:endParaRPr lang="en-US" sz="1600">
                <a:latin typeface="Times New Roman" pitchFamily="18" charset="0"/>
              </a:endParaRPr>
            </a:p>
          </p:txBody>
        </p:sp>
        <p:sp>
          <p:nvSpPr>
            <p:cNvPr id="11273" name="Text Box 8"/>
            <p:cNvSpPr txBox="1">
              <a:spLocks noChangeArrowheads="1"/>
            </p:cNvSpPr>
            <p:nvPr/>
          </p:nvSpPr>
          <p:spPr bwMode="auto">
            <a:xfrm>
              <a:off x="4094" y="2519"/>
              <a:ext cx="16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</a:pPr>
              <a:r>
                <a:rPr lang="de-CH" sz="1600">
                  <a:latin typeface="Times New Roman" pitchFamily="18" charset="0"/>
                </a:rPr>
                <a:t>[1] McFadden &amp; Satchler Pot.</a:t>
              </a:r>
              <a:endParaRPr lang="en-US" sz="1600">
                <a:latin typeface="Times New Roman" pitchFamily="18" charset="0"/>
              </a:endParaRPr>
            </a:p>
          </p:txBody>
        </p:sp>
        <p:sp>
          <p:nvSpPr>
            <p:cNvPr id="11274" name="Text Box 9"/>
            <p:cNvSpPr txBox="1">
              <a:spLocks noChangeArrowheads="1"/>
            </p:cNvSpPr>
            <p:nvPr/>
          </p:nvSpPr>
          <p:spPr bwMode="auto">
            <a:xfrm>
              <a:off x="4094" y="2865"/>
              <a:ext cx="114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</a:pPr>
              <a:r>
                <a:rPr lang="de-CH" sz="1600">
                  <a:latin typeface="Times New Roman" pitchFamily="18" charset="0"/>
                </a:rPr>
                <a:t>[2] Avrigeanu Pot</a:t>
              </a:r>
              <a:r>
                <a:rPr lang="de-CH" sz="1600" smtClean="0">
                  <a:latin typeface="Times New Roman" pitchFamily="18" charset="0"/>
                </a:rPr>
                <a:t>. I</a:t>
              </a:r>
              <a:endParaRPr lang="en-US" sz="1600">
                <a:latin typeface="Times New Roman" pitchFamily="18" charset="0"/>
              </a:endParaRPr>
            </a:p>
          </p:txBody>
        </p:sp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4094" y="3212"/>
              <a:ext cx="16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</a:pPr>
              <a:r>
                <a:rPr lang="de-CH" sz="1600">
                  <a:latin typeface="Times New Roman" pitchFamily="18" charset="0"/>
                </a:rPr>
                <a:t>[3] Mohr &amp; Rauscher 98 Pot.</a:t>
              </a:r>
              <a:endParaRPr lang="en-US" sz="1600">
                <a:latin typeface="Times New Roman" pitchFamily="18" charset="0"/>
              </a:endParaRPr>
            </a:p>
          </p:txBody>
        </p:sp>
      </p:grpSp>
      <p:pic>
        <p:nvPicPr>
          <p:cNvPr id="11270" name="Picture 14" descr="sm144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637222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val 4"/>
          <p:cNvSpPr>
            <a:spLocks noChangeArrowheads="1"/>
          </p:cNvSpPr>
          <p:nvPr/>
        </p:nvSpPr>
        <p:spPr bwMode="auto">
          <a:xfrm>
            <a:off x="755650" y="5013325"/>
            <a:ext cx="266700" cy="32385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12" name="Picture 4" descr="sn112azil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1" t="23911" r="16133" b="58079"/>
          <a:stretch/>
        </p:blipFill>
        <p:spPr bwMode="auto">
          <a:xfrm>
            <a:off x="6023978" y="4701645"/>
            <a:ext cx="3008103" cy="171555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232538"/>
            <a:ext cx="401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Somorjai et al, A&amp;A  333, 1112 (1998)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5544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CH" sz="4000" smtClean="0"/>
              <a:t>(Low energy) Coulomb excitation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8922" y="4682327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Compound formation + reaction</a:t>
            </a:r>
            <a:endParaRPr lang="de-CH"/>
          </a:p>
        </p:txBody>
      </p:sp>
      <p:sp>
        <p:nvSpPr>
          <p:cNvPr id="14" name="TextBox 13"/>
          <p:cNvSpPr txBox="1"/>
          <p:nvPr/>
        </p:nvSpPr>
        <p:spPr>
          <a:xfrm>
            <a:off x="2131523" y="5321679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direct elastic scattering</a:t>
            </a:r>
            <a:endParaRPr lang="de-CH"/>
          </a:p>
        </p:txBody>
      </p:sp>
      <p:grpSp>
        <p:nvGrpSpPr>
          <p:cNvPr id="25" name="Group 24"/>
          <p:cNvGrpSpPr/>
          <p:nvPr/>
        </p:nvGrpSpPr>
        <p:grpSpPr>
          <a:xfrm>
            <a:off x="842165" y="1414810"/>
            <a:ext cx="4703894" cy="1702747"/>
            <a:chOff x="842165" y="1414810"/>
            <a:chExt cx="4703894" cy="1702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414810"/>
              <a:ext cx="1766147" cy="17027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2165" y="1704147"/>
              <a:ext cx="2710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mtClean="0"/>
                <a:t>direct inelastic scattering</a:t>
              </a:r>
            </a:p>
            <a:p>
              <a:r>
                <a:rPr lang="de-CH" smtClean="0"/>
                <a:t>= Coulomb excitation</a:t>
              </a:r>
              <a:endParaRPr lang="de-CH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44415" y="1747124"/>
            <a:ext cx="6191763" cy="3574555"/>
            <a:chOff x="2144415" y="1747124"/>
            <a:chExt cx="6191763" cy="3574555"/>
          </a:xfrm>
        </p:grpSpPr>
        <p:sp>
          <p:nvSpPr>
            <p:cNvPr id="3" name="Right Arrow 2"/>
            <p:cNvSpPr/>
            <p:nvPr/>
          </p:nvSpPr>
          <p:spPr bwMode="auto">
            <a:xfrm>
              <a:off x="2792487" y="3695021"/>
              <a:ext cx="3204356" cy="48463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U-Turn Arrow 4"/>
            <p:cNvSpPr/>
            <p:nvPr/>
          </p:nvSpPr>
          <p:spPr bwMode="auto">
            <a:xfrm rot="5400000" flipH="1">
              <a:off x="2666473" y="2883031"/>
              <a:ext cx="1044116" cy="792088"/>
            </a:xfrm>
            <a:prstGeom prst="utur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xplosion 2 5"/>
            <p:cNvSpPr/>
            <p:nvPr/>
          </p:nvSpPr>
          <p:spPr bwMode="auto">
            <a:xfrm>
              <a:off x="5953116" y="3382108"/>
              <a:ext cx="1080120" cy="1170130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44415" y="3416413"/>
              <a:ext cx="5405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endParaRPr lang="de-CH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7993" y="2266184"/>
              <a:ext cx="6751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'</a:t>
              </a:r>
              <a:endParaRPr lang="de-CH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1" name="U-Turn Arrow 10"/>
            <p:cNvSpPr/>
            <p:nvPr/>
          </p:nvSpPr>
          <p:spPr bwMode="auto">
            <a:xfrm rot="16200000" flipH="1" flipV="1">
              <a:off x="2666473" y="4156194"/>
              <a:ext cx="1044116" cy="792088"/>
            </a:xfrm>
            <a:prstGeom prst="utur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1896" y="4552238"/>
              <a:ext cx="5405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endParaRPr lang="de-CH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18066940">
              <a:off x="6473255" y="2707021"/>
              <a:ext cx="718471" cy="48463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20352638">
              <a:off x="7037077" y="3416362"/>
              <a:ext cx="704122" cy="484632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40368" y="1747124"/>
              <a:ext cx="6751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'</a:t>
              </a:r>
              <a:endParaRPr lang="de-CH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95645" y="2897964"/>
              <a:ext cx="5405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a</a:t>
              </a:r>
              <a:endParaRPr lang="de-CH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74156" y="151948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compound inelastic</a:t>
            </a:r>
            <a:endParaRPr lang="de-CH"/>
          </a:p>
        </p:txBody>
      </p:sp>
      <p:sp>
        <p:nvSpPr>
          <p:cNvPr id="22" name="TextBox 21"/>
          <p:cNvSpPr txBox="1"/>
          <p:nvPr/>
        </p:nvSpPr>
        <p:spPr>
          <a:xfrm>
            <a:off x="7705236" y="368701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mtClean="0"/>
              <a:t>compound</a:t>
            </a:r>
          </a:p>
          <a:p>
            <a:r>
              <a:rPr lang="de-CH" smtClean="0"/>
              <a:t>elastic</a:t>
            </a:r>
            <a:endParaRPr lang="de-CH"/>
          </a:p>
        </p:txBody>
      </p:sp>
      <p:sp>
        <p:nvSpPr>
          <p:cNvPr id="23" name="TextBox 22"/>
          <p:cNvSpPr txBox="1"/>
          <p:nvPr/>
        </p:nvSpPr>
        <p:spPr>
          <a:xfrm>
            <a:off x="179513" y="5691011"/>
            <a:ext cx="8787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CH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elastic scattering is included in optical model calculation of compound formation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inelastic is not </a:t>
            </a:r>
            <a:r>
              <a:rPr lang="de-CH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included</a:t>
            </a:r>
            <a:endParaRPr lang="de-CH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 b="25539"/>
          <a:stretch/>
        </p:blipFill>
        <p:spPr>
          <a:xfrm>
            <a:off x="746562" y="1305782"/>
            <a:ext cx="7653510" cy="526310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>
            <a:off x="-1140304" y="3228221"/>
            <a:ext cx="3091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Rauscher, PRL 111 (2013) 061104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1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“p-Process”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08075"/>
            <a:ext cx="7772400" cy="5338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Def.: “What makes the p-Nuclei”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One or several “manifestations”?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Possibilities to get to the proton-rich side: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From “below”: proton captures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smtClean="0"/>
              <a:t>hindered by Coulomb barrier, competition with photodisintegration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smtClean="0"/>
              <a:t>high proton densities required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From “above”: (</a:t>
            </a:r>
            <a:r>
              <a:rPr lang="en-US" sz="2400" smtClean="0">
                <a:latin typeface="Symbol" pitchFamily="18" charset="2"/>
              </a:rPr>
              <a:t>g</a:t>
            </a:r>
            <a:r>
              <a:rPr lang="en-US" sz="2400" smtClean="0"/>
              <a:t>,p), (</a:t>
            </a:r>
            <a:r>
              <a:rPr lang="en-US" sz="2400" smtClean="0">
                <a:latin typeface="Symbol" pitchFamily="18" charset="2"/>
              </a:rPr>
              <a:t>g</a:t>
            </a:r>
            <a:r>
              <a:rPr lang="en-US" sz="2400" smtClean="0"/>
              <a:t>,</a:t>
            </a:r>
            <a:r>
              <a:rPr lang="en-US" sz="2400" smtClean="0">
                <a:latin typeface="Symbol" pitchFamily="18" charset="2"/>
              </a:rPr>
              <a:t>a</a:t>
            </a:r>
            <a:r>
              <a:rPr lang="en-US" sz="2400" smtClean="0"/>
              <a:t>), decay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From neutron-richer nuclei: (</a:t>
            </a:r>
            <a:r>
              <a:rPr lang="en-US" sz="2400" smtClean="0">
                <a:latin typeface="Symbol" pitchFamily="18" charset="2"/>
              </a:rPr>
              <a:t>g</a:t>
            </a:r>
            <a:r>
              <a:rPr lang="en-US" sz="2400" smtClean="0"/>
              <a:t>,n)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smtClean="0"/>
              <a:t>favored in photodisintegration of near-stable nuclei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What can be varied?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Proton abundance/density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Explosive conditions (temperature-density history)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Seed nuclei! (secondary process)</a:t>
            </a:r>
          </a:p>
        </p:txBody>
      </p:sp>
      <p:pic>
        <p:nvPicPr>
          <p:cNvPr id="339972" name="Picture 4" descr="prea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352675"/>
            <a:ext cx="2135187" cy="18938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8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9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9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9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9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9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9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9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9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9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9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9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9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9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9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>
              <a:defRPr/>
            </a:pPr>
            <a:r>
              <a:rPr lang="de-CH" sz="3200" dirty="0" smtClean="0"/>
              <a:t>Rates determining the </a:t>
            </a:r>
            <a:r>
              <a:rPr lang="de-CH" sz="3200" dirty="0" smtClean="0"/>
              <a:t>146</a:t>
            </a:r>
            <a:r>
              <a:rPr lang="de-CH" sz="3200" dirty="0" smtClean="0"/>
              <a:t>/144Sm </a:t>
            </a:r>
            <a:r>
              <a:rPr lang="de-CH" sz="3200" dirty="0" smtClean="0"/>
              <a:t>ratio</a:t>
            </a:r>
            <a:endParaRPr lang="de-C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3573463"/>
            <a:ext cx="8497887" cy="2795587"/>
          </a:xfrm>
        </p:spPr>
        <p:txBody>
          <a:bodyPr/>
          <a:lstStyle/>
          <a:p>
            <a:pPr>
              <a:defRPr/>
            </a:pPr>
            <a:r>
              <a:rPr lang="de-CH" sz="2400" dirty="0" smtClean="0"/>
              <a:t>New </a:t>
            </a:r>
            <a:r>
              <a:rPr lang="de-CH" sz="2400" baseline="30000" dirty="0" smtClean="0"/>
              <a:t>148</a:t>
            </a:r>
            <a:r>
              <a:rPr lang="de-CH" sz="2400" dirty="0" smtClean="0"/>
              <a:t>Gd</a:t>
            </a:r>
            <a:r>
              <a:rPr lang="de-CH" sz="2400" dirty="0" smtClean="0">
                <a:latin typeface="Symbol" pitchFamily="18" charset="2"/>
              </a:rPr>
              <a:t>(</a:t>
            </a:r>
            <a:r>
              <a:rPr lang="de-CH" sz="2400" dirty="0" err="1" smtClean="0">
                <a:latin typeface="Symbol" pitchFamily="18" charset="2"/>
              </a:rPr>
              <a:t>g,a</a:t>
            </a:r>
            <a:r>
              <a:rPr lang="de-CH" sz="2400" dirty="0" smtClean="0">
                <a:latin typeface="Symbol" pitchFamily="18" charset="2"/>
              </a:rPr>
              <a:t>)</a:t>
            </a:r>
            <a:r>
              <a:rPr lang="de-CH" sz="2400" baseline="30000" dirty="0" smtClean="0"/>
              <a:t>144</a:t>
            </a:r>
            <a:r>
              <a:rPr lang="de-CH" sz="2400" dirty="0" smtClean="0"/>
              <a:t>Sm rate (</a:t>
            </a:r>
            <a:r>
              <a:rPr lang="de-CH" sz="2400" dirty="0" err="1" smtClean="0"/>
              <a:t>code</a:t>
            </a:r>
            <a:r>
              <a:rPr lang="de-CH" sz="2400" dirty="0" smtClean="0"/>
              <a:t> SMARAGD, </a:t>
            </a:r>
            <a:r>
              <a:rPr lang="de-CH" sz="2400" dirty="0" err="1" smtClean="0"/>
              <a:t>McF&amp;S</a:t>
            </a:r>
            <a:r>
              <a:rPr lang="de-CH" sz="2400" dirty="0" smtClean="0"/>
              <a:t> potential)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factor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dirty="0" err="1" smtClean="0"/>
              <a:t>about</a:t>
            </a:r>
            <a:r>
              <a:rPr lang="de-CH" sz="2400" dirty="0" smtClean="0"/>
              <a:t> 3 </a:t>
            </a:r>
            <a:r>
              <a:rPr lang="de-CH" sz="2400" dirty="0" err="1" smtClean="0"/>
              <a:t>higher</a:t>
            </a:r>
            <a:r>
              <a:rPr lang="de-CH" sz="2400" dirty="0" smtClean="0"/>
              <a:t> </a:t>
            </a:r>
            <a:r>
              <a:rPr lang="de-CH" sz="2400" dirty="0" err="1" smtClean="0"/>
              <a:t>than</a:t>
            </a:r>
            <a:r>
              <a:rPr lang="de-CH" sz="2400" dirty="0" smtClean="0"/>
              <a:t> </a:t>
            </a:r>
            <a:r>
              <a:rPr lang="de-CH" sz="2400" dirty="0" err="1" smtClean="0"/>
              <a:t>Woosley</a:t>
            </a:r>
            <a:r>
              <a:rPr lang="de-CH" sz="2400" dirty="0" smtClean="0"/>
              <a:t> &amp; Howard (1991) rate.</a:t>
            </a:r>
          </a:p>
          <a:p>
            <a:pPr>
              <a:defRPr/>
            </a:pPr>
            <a:r>
              <a:rPr lang="de-CH" sz="2400" dirty="0" smtClean="0"/>
              <a:t>New </a:t>
            </a:r>
            <a:r>
              <a:rPr lang="de-CH" sz="2400" baseline="30000" dirty="0" smtClean="0"/>
              <a:t>148</a:t>
            </a:r>
            <a:r>
              <a:rPr lang="de-CH" sz="2400" dirty="0" smtClean="0"/>
              <a:t>Gd(</a:t>
            </a:r>
            <a:r>
              <a:rPr lang="de-CH" sz="2400" dirty="0" err="1" smtClean="0">
                <a:latin typeface="Symbol" pitchFamily="18" charset="2"/>
              </a:rPr>
              <a:t>g</a:t>
            </a:r>
            <a:r>
              <a:rPr lang="de-CH" sz="2400" dirty="0" err="1" smtClean="0"/>
              <a:t>,n</a:t>
            </a:r>
            <a:r>
              <a:rPr lang="de-CH" sz="2400" dirty="0" smtClean="0"/>
              <a:t>)</a:t>
            </a:r>
            <a:r>
              <a:rPr lang="de-CH" sz="2400" baseline="30000" dirty="0" smtClean="0"/>
              <a:t> 147</a:t>
            </a:r>
            <a:r>
              <a:rPr lang="de-CH" sz="2400" dirty="0" smtClean="0"/>
              <a:t>Gd rate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about</a:t>
            </a:r>
            <a:r>
              <a:rPr lang="de-CH" sz="2400" dirty="0" smtClean="0"/>
              <a:t> 0.56 </a:t>
            </a:r>
            <a:r>
              <a:rPr lang="de-CH" sz="2400" dirty="0" err="1" smtClean="0"/>
              <a:t>of</a:t>
            </a:r>
            <a:r>
              <a:rPr lang="de-CH" sz="2400" dirty="0" smtClean="0"/>
              <a:t> W&amp;H'91.</a:t>
            </a:r>
          </a:p>
          <a:p>
            <a:pPr>
              <a:defRPr/>
            </a:pPr>
            <a:r>
              <a:rPr lang="de-CH" sz="2400" dirty="0" smtClean="0"/>
              <a:t>Therefore, new ratio even lower than in W&amp;H'91: 0.02</a:t>
            </a:r>
          </a:p>
          <a:p>
            <a:pPr>
              <a:defRPr/>
            </a:pPr>
            <a:r>
              <a:rPr lang="de-CH" sz="2400" u="sng" dirty="0" err="1" smtClean="0"/>
              <a:t>Crude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estimate</a:t>
            </a:r>
            <a:r>
              <a:rPr lang="de-CH" sz="2400" u="sng" dirty="0" smtClean="0"/>
              <a:t>, still </a:t>
            </a:r>
            <a:r>
              <a:rPr lang="de-CH" sz="2400" u="sng" dirty="0" err="1" smtClean="0"/>
              <a:t>has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to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be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checked</a:t>
            </a:r>
            <a:r>
              <a:rPr lang="de-CH" sz="2400" u="sng" dirty="0" smtClean="0"/>
              <a:t> in </a:t>
            </a:r>
            <a:r>
              <a:rPr lang="de-CH" sz="2400" u="sng" dirty="0" smtClean="0">
                <a:latin typeface="Symbol" pitchFamily="18" charset="2"/>
              </a:rPr>
              <a:t>g</a:t>
            </a:r>
            <a:r>
              <a:rPr lang="de-CH" sz="2400" u="sng" dirty="0" smtClean="0"/>
              <a:t>-</a:t>
            </a:r>
            <a:r>
              <a:rPr lang="de-CH" sz="2400" u="sng" dirty="0" err="1" smtClean="0"/>
              <a:t>process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network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calculation</a:t>
            </a:r>
            <a:r>
              <a:rPr lang="de-CH" sz="2400" u="sng" dirty="0" smtClean="0"/>
              <a:t> (</a:t>
            </a:r>
            <a:r>
              <a:rPr lang="de-CH" sz="2400" i="1" u="sng" dirty="0" smtClean="0"/>
              <a:t>T</a:t>
            </a:r>
            <a:r>
              <a:rPr lang="de-CH" sz="2400" u="sng" dirty="0" smtClean="0"/>
              <a:t>-</a:t>
            </a:r>
            <a:r>
              <a:rPr lang="de-CH" sz="2400" u="sng" dirty="0" err="1" smtClean="0"/>
              <a:t>dependence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of</a:t>
            </a:r>
            <a:r>
              <a:rPr lang="de-CH" sz="2400" u="sng" dirty="0" smtClean="0"/>
              <a:t> </a:t>
            </a:r>
            <a:r>
              <a:rPr lang="de-CH" sz="2400" u="sng" dirty="0" err="1" smtClean="0"/>
              <a:t>rates</a:t>
            </a:r>
            <a:r>
              <a:rPr lang="de-CH" sz="2400" u="sng" dirty="0" smtClean="0"/>
              <a:t>)!</a:t>
            </a:r>
            <a:endParaRPr lang="de-CH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05929" y="1612950"/>
            <a:ext cx="6588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000" dirty="0">
                <a:cs typeface="+mn-cs"/>
              </a:rPr>
              <a:t>Production ratio </a:t>
            </a:r>
            <a:r>
              <a:rPr lang="de-CH" sz="2000" baseline="30000" dirty="0">
                <a:cs typeface="+mn-cs"/>
              </a:rPr>
              <a:t>146</a:t>
            </a:r>
            <a:r>
              <a:rPr lang="de-CH" sz="2000" dirty="0">
                <a:cs typeface="+mn-cs"/>
              </a:rPr>
              <a:t>Sm/</a:t>
            </a:r>
            <a:r>
              <a:rPr lang="de-CH" sz="2000" baseline="30000" dirty="0">
                <a:cs typeface="+mn-cs"/>
              </a:rPr>
              <a:t>144</a:t>
            </a:r>
            <a:r>
              <a:rPr lang="de-CH" sz="2000" dirty="0">
                <a:cs typeface="+mn-cs"/>
              </a:rPr>
              <a:t>Sm depends on </a:t>
            </a:r>
            <a:r>
              <a:rPr lang="de-CH" sz="2000" baseline="30000" dirty="0">
                <a:cs typeface="+mn-cs"/>
              </a:rPr>
              <a:t>148</a:t>
            </a:r>
            <a:r>
              <a:rPr lang="de-CH" sz="2000" dirty="0">
                <a:cs typeface="+mn-cs"/>
              </a:rPr>
              <a:t>Gd(</a:t>
            </a:r>
            <a:r>
              <a:rPr lang="de-CH" sz="2000" dirty="0">
                <a:latin typeface="Symbol" pitchFamily="18" charset="2"/>
                <a:cs typeface="+mn-cs"/>
              </a:rPr>
              <a:t>g</a:t>
            </a:r>
            <a:r>
              <a:rPr lang="de-CH" sz="2000" dirty="0">
                <a:cs typeface="+mn-cs"/>
              </a:rPr>
              <a:t>,n/</a:t>
            </a:r>
            <a:r>
              <a:rPr lang="de-CH" sz="2000" dirty="0">
                <a:latin typeface="Symbol" pitchFamily="18" charset="2"/>
                <a:cs typeface="+mn-cs"/>
              </a:rPr>
              <a:t>a</a:t>
            </a:r>
            <a:r>
              <a:rPr lang="de-CH" sz="2000" dirty="0">
                <a:cs typeface="+mn-cs"/>
              </a:rPr>
              <a:t>):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51920" y="2204864"/>
            <a:ext cx="1514004" cy="104400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CH">
                <a:noFill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b="36616"/>
          <a:stretch/>
        </p:blipFill>
        <p:spPr>
          <a:xfrm>
            <a:off x="179512" y="3598591"/>
            <a:ext cx="8640960" cy="3259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024" y="1046520"/>
            <a:ext cx="783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Production ratio inferred from meteorites: 0.2&lt;=R&lt;=0.23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88224" y="6165304"/>
            <a:ext cx="1440160" cy="288032"/>
          </a:xfrm>
          <a:prstGeom prst="rect">
            <a:avLst/>
          </a:prstGeom>
          <a:noFill/>
          <a:ln w="73025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393220" y="5373216"/>
            <a:ext cx="425433" cy="288032"/>
          </a:xfrm>
          <a:prstGeom prst="rect">
            <a:avLst/>
          </a:prstGeom>
          <a:noFill/>
          <a:ln w="73025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224513" y="1817854"/>
            <a:ext cx="3091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Rauscher, PRL 111 (2013) 061104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3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Correlation of </a:t>
            </a:r>
            <a:r>
              <a:rPr lang="en-US" sz="2800" baseline="30000" dirty="0" smtClean="0"/>
              <a:t>144</a:t>
            </a:r>
            <a:r>
              <a:rPr lang="en-US" sz="2800" dirty="0" smtClean="0"/>
              <a:t>Sm Variation with </a:t>
            </a:r>
            <a:r>
              <a:rPr lang="en-US" sz="2800" baseline="30000" dirty="0" smtClean="0"/>
              <a:t>142</a:t>
            </a:r>
            <a:r>
              <a:rPr lang="en-US" sz="2800" dirty="0" smtClean="0"/>
              <a:t>Nd Variation in Bulk </a:t>
            </a:r>
            <a:r>
              <a:rPr lang="en-US" sz="2800" dirty="0" err="1" smtClean="0"/>
              <a:t>Chondrites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2" b="14229"/>
          <a:stretch/>
        </p:blipFill>
        <p:spPr>
          <a:xfrm>
            <a:off x="539551" y="1556790"/>
            <a:ext cx="5072619" cy="5040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197954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-process contribution??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3" y="3429000"/>
            <a:ext cx="302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odds with s-process predictions (142Nd is primarily s-process and perhaps even produced too much rather than too little).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8163" y="5089277"/>
            <a:ext cx="2804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 large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-process contribution is also at odds with other p-production and extinct radionuclides.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1238377" y="3923181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/>
              <a:t>Rep. Prog. Phys. 76 (2013) 066201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367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Origin of deficiencies in p-production?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33475"/>
            <a:ext cx="8763000" cy="57245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Higher mass range: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,n)/(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</a:t>
            </a:r>
            <a:r>
              <a:rPr lang="en-US" sz="2400" i="1" smtClean="0">
                <a:latin typeface="Symbol" pitchFamily="18" charset="2"/>
              </a:rPr>
              <a:t>a</a:t>
            </a:r>
            <a:r>
              <a:rPr lang="en-US" sz="2400" smtClean="0"/>
              <a:t>) branchings important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large </a:t>
            </a:r>
            <a:r>
              <a:rPr lang="en-US" sz="2400" smtClean="0">
                <a:hlinkClick r:id="" action="ppaction://noaction"/>
              </a:rPr>
              <a:t>theoretical uncertainties</a:t>
            </a:r>
            <a:r>
              <a:rPr lang="en-US" sz="2400" smtClean="0"/>
              <a:t> in 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</a:t>
            </a:r>
            <a:r>
              <a:rPr lang="en-US" sz="2400" i="1" smtClean="0">
                <a:latin typeface="Symbol" pitchFamily="18" charset="2"/>
              </a:rPr>
              <a:t>a</a:t>
            </a:r>
            <a:r>
              <a:rPr lang="en-US" sz="2400" smtClean="0"/>
              <a:t>) reactions at low energy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cure possible by improved nuclear physics?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Light p-nuclei: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,n)/(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,p) branchings important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better known? (possible problem with proton potential)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But: Already W&amp;H78 noted that there is not enough (</a:t>
            </a:r>
            <a:r>
              <a:rPr lang="en-US" sz="2400" i="1" smtClean="0">
                <a:latin typeface="Symbol" pitchFamily="18" charset="2"/>
              </a:rPr>
              <a:t>g</a:t>
            </a:r>
            <a:r>
              <a:rPr lang="en-US" sz="2400" smtClean="0"/>
              <a:t>,n) photodisintegration seed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Enhanced feeding from “above”?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Different seed abundances? (weak s-process, </a:t>
            </a:r>
            <a:r>
              <a:rPr lang="en-US" sz="2400" baseline="30000" smtClean="0"/>
              <a:t>22</a:t>
            </a:r>
            <a:r>
              <a:rPr lang="en-US" sz="2400" smtClean="0"/>
              <a:t>Ne+</a:t>
            </a:r>
            <a:r>
              <a:rPr lang="en-US" sz="2400" smtClean="0">
                <a:latin typeface="Symbol" pitchFamily="18" charset="2"/>
              </a:rPr>
              <a:t>a</a:t>
            </a:r>
            <a:r>
              <a:rPr lang="en-US" sz="2400" smtClean="0"/>
              <a:t>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Different site/process? (</a:t>
            </a:r>
            <a:r>
              <a:rPr lang="en-US" sz="2400" i="1" smtClean="0">
                <a:latin typeface="Symbol" pitchFamily="18" charset="2"/>
              </a:rPr>
              <a:t>n</a:t>
            </a:r>
            <a:r>
              <a:rPr lang="en-US" sz="2400" smtClean="0"/>
              <a:t>p-process, SN Ia, sub-Chandra WD?)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More data and improved reaction rates needed!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More detailed astrophysical models needed!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12898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5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5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5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5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5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5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5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5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5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5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Conclusions to take home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1388"/>
            <a:ext cx="9144000" cy="59166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Origin of elements beyond Fe still challenging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Direct and inverse approaches are complementary, both required in nucleosynthesis studies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direct: “full” models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inverse: infer conditions from abundances and postprocessing with varying conditions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Synthesis of p-nuclei complicated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considerable nuclear physics uncertainties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different processes may contribute to different regions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smtClean="0"/>
              <a:t>ccSN (+ </a:t>
            </a:r>
            <a:r>
              <a:rPr lang="en-US" sz="1800" i="1" smtClean="0">
                <a:latin typeface="Symbol" pitchFamily="18" charset="2"/>
              </a:rPr>
              <a:t>n</a:t>
            </a:r>
            <a:r>
              <a:rPr lang="en-US" sz="1800" smtClean="0"/>
              <a:t>p-process?), SNIa, X-ray bursters?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constraints and hints from abundances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smtClean="0"/>
              <a:t>metal-poor stars (elemental ab.), presolar meteoritic grains (isotopic ab., late stars)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Good example for necessary interaction between different fields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astrophysical modelling, nuclear theory + experiment, observations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cosmochemistry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GCE (Galactic Chemical Evolution) models</a:t>
            </a:r>
          </a:p>
        </p:txBody>
      </p:sp>
      <p:grpSp>
        <p:nvGrpSpPr>
          <p:cNvPr id="320516" name="Group 4"/>
          <p:cNvGrpSpPr>
            <a:grpSpLocks/>
          </p:cNvGrpSpPr>
          <p:nvPr/>
        </p:nvGrpSpPr>
        <p:grpSpPr bwMode="auto">
          <a:xfrm>
            <a:off x="3138488" y="2386013"/>
            <a:ext cx="2624137" cy="2457450"/>
            <a:chOff x="1824" y="633"/>
            <a:chExt cx="2834" cy="2849"/>
          </a:xfrm>
        </p:grpSpPr>
        <p:sp>
          <p:nvSpPr>
            <p:cNvPr id="32051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0518" name="Puzzle2"/>
            <p:cNvSpPr>
              <a:spLocks noEditPoints="1" noChangeArrowheads="1"/>
            </p:cNvSpPr>
            <p:nvPr/>
          </p:nvSpPr>
          <p:spPr bwMode="auto">
            <a:xfrm>
              <a:off x="2880" y="1735"/>
              <a:ext cx="1778" cy="138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0519" name="Puzzle4"/>
            <p:cNvSpPr>
              <a:spLocks noEditPoints="1" noChangeArrowheads="1"/>
            </p:cNvSpPr>
            <p:nvPr/>
          </p:nvSpPr>
          <p:spPr bwMode="auto">
            <a:xfrm>
              <a:off x="2193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052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9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pitchFamily="34" charset="0"/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512888" y="0"/>
            <a:ext cx="6157912" cy="6667500"/>
            <a:chOff x="953" y="0"/>
            <a:chExt cx="3879" cy="4200"/>
          </a:xfrm>
        </p:grpSpPr>
        <p:pic>
          <p:nvPicPr>
            <p:cNvPr id="40970" name="Picture 4" descr="oakrid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" y="0"/>
              <a:ext cx="3879" cy="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1541" name="Oval 5"/>
            <p:cNvSpPr>
              <a:spLocks noChangeArrowheads="1"/>
            </p:cNvSpPr>
            <p:nvPr/>
          </p:nvSpPr>
          <p:spPr bwMode="auto">
            <a:xfrm>
              <a:off x="1537" y="822"/>
              <a:ext cx="2567" cy="261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</p:grp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2457450" y="2520950"/>
            <a:ext cx="3879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Thank you</a:t>
            </a:r>
            <a:br>
              <a:rPr lang="en-US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for your attention!</a:t>
            </a:r>
          </a:p>
        </p:txBody>
      </p:sp>
      <p:grpSp>
        <p:nvGrpSpPr>
          <p:cNvPr id="321543" name="Group 7"/>
          <p:cNvGrpSpPr>
            <a:grpSpLocks/>
          </p:cNvGrpSpPr>
          <p:nvPr/>
        </p:nvGrpSpPr>
        <p:grpSpPr bwMode="auto">
          <a:xfrm>
            <a:off x="3938588" y="3914775"/>
            <a:ext cx="1066800" cy="1000125"/>
            <a:chOff x="1824" y="633"/>
            <a:chExt cx="2834" cy="2849"/>
          </a:xfrm>
        </p:grpSpPr>
        <p:sp>
          <p:nvSpPr>
            <p:cNvPr id="321544" name="Puzzle3"/>
            <p:cNvSpPr>
              <a:spLocks noEditPoints="1" noChangeArrowheads="1"/>
            </p:cNvSpPr>
            <p:nvPr/>
          </p:nvSpPr>
          <p:spPr bwMode="auto">
            <a:xfrm>
              <a:off x="3203" y="633"/>
              <a:ext cx="1113" cy="151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1545" name="Puzzle2"/>
            <p:cNvSpPr>
              <a:spLocks noEditPoints="1" noChangeArrowheads="1"/>
            </p:cNvSpPr>
            <p:nvPr/>
          </p:nvSpPr>
          <p:spPr bwMode="auto">
            <a:xfrm>
              <a:off x="2878" y="1736"/>
              <a:ext cx="1780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1546" name="Puzzle4"/>
            <p:cNvSpPr>
              <a:spLocks noEditPoints="1" noChangeArrowheads="1"/>
            </p:cNvSpPr>
            <p:nvPr/>
          </p:nvSpPr>
          <p:spPr bwMode="auto">
            <a:xfrm>
              <a:off x="2191" y="1718"/>
              <a:ext cx="1071" cy="1764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sp>
          <p:nvSpPr>
            <p:cNvPr id="321547" name="Puzzle1"/>
            <p:cNvSpPr>
              <a:spLocks noEditPoints="1" noChangeArrowheads="1"/>
            </p:cNvSpPr>
            <p:nvPr/>
          </p:nvSpPr>
          <p:spPr bwMode="auto">
            <a:xfrm>
              <a:off x="1824" y="1090"/>
              <a:ext cx="1801" cy="1054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1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30548"/>
          <a:stretch/>
        </p:blipFill>
        <p:spPr>
          <a:xfrm>
            <a:off x="323528" y="332656"/>
            <a:ext cx="4848301" cy="264766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174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219200"/>
          </a:xfrm>
        </p:spPr>
        <p:txBody>
          <a:bodyPr/>
          <a:lstStyle/>
          <a:p>
            <a:r>
              <a:rPr lang="en-US" altLang="en-US" sz="3600"/>
              <a:t>Popular Scenarios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1230313"/>
            <a:ext cx="8397875" cy="5246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Currently favored: </a:t>
            </a:r>
            <a:r>
              <a:rPr lang="en-US" altLang="en-US" sz="2800">
                <a:latin typeface="Symbol" pitchFamily="18" charset="2"/>
              </a:rPr>
              <a:t>g</a:t>
            </a:r>
            <a:r>
              <a:rPr lang="en-US" altLang="en-US" sz="2800"/>
              <a:t>-process in O/Ne shell of massive stars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consistent p-production across large range of nuclei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deficiencies for A&lt;100 and 150&lt;A&lt;165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additional </a:t>
            </a:r>
            <a:r>
              <a:rPr lang="en-US" altLang="en-US" sz="2400" i="1">
                <a:latin typeface="Symbol" pitchFamily="18" charset="2"/>
              </a:rPr>
              <a:t>n</a:t>
            </a:r>
            <a:r>
              <a:rPr lang="en-US" altLang="en-US" sz="2400"/>
              <a:t>-process for </a:t>
            </a:r>
            <a:r>
              <a:rPr lang="en-US" altLang="en-US" sz="2400" baseline="30000"/>
              <a:t>138</a:t>
            </a:r>
            <a:r>
              <a:rPr lang="en-US" altLang="en-US" sz="2400"/>
              <a:t>La and </a:t>
            </a:r>
            <a:r>
              <a:rPr lang="en-US" altLang="en-US" sz="2400" baseline="30000"/>
              <a:t>180</a:t>
            </a:r>
            <a:r>
              <a:rPr lang="en-US" altLang="en-US" sz="2400"/>
              <a:t>Ta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Explosion of mass-accreting white dwarf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“regular” SN Ia and/or sub-Chandrasekhar WD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combination of p-captures and </a:t>
            </a:r>
            <a:r>
              <a:rPr lang="en-US" altLang="en-US" sz="2400">
                <a:latin typeface="Symbol" pitchFamily="18" charset="2"/>
              </a:rPr>
              <a:t>g</a:t>
            </a:r>
            <a:r>
              <a:rPr lang="en-US" altLang="en-US" sz="2400"/>
              <a:t>-process (and np-process)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Problems: requires seed enhancement, sensitive to details of the hydrodynamics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Extremely p-rich scenarios: rp-process, </a:t>
            </a:r>
            <a:r>
              <a:rPr lang="en-US" altLang="en-US" sz="2800">
                <a:latin typeface="Symbol" pitchFamily="18" charset="2"/>
              </a:rPr>
              <a:t>n</a:t>
            </a:r>
            <a:r>
              <a:rPr lang="en-US" altLang="en-US" sz="2800"/>
              <a:t>p-process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decay of p-rich progenitors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problem: detailed modelling, ejection, Nb/Mo ratio in meteorites puts tight constraint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669925" y="1173163"/>
            <a:ext cx="7894638" cy="1966912"/>
          </a:xfrm>
          <a:prstGeom prst="rect">
            <a:avLst/>
          </a:prstGeom>
          <a:solidFill>
            <a:srgbClr val="FFFF00">
              <a:alpha val="28999"/>
            </a:srgbClr>
          </a:solidFill>
          <a:ln w="508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7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altLang="en-US" sz="4000"/>
              <a:t>The </a:t>
            </a:r>
            <a:r>
              <a:rPr lang="en-US" altLang="en-US" sz="4000" i="1">
                <a:latin typeface="Symbol" pitchFamily="18" charset="2"/>
              </a:rPr>
              <a:t>g</a:t>
            </a:r>
            <a:r>
              <a:rPr lang="en-US" altLang="en-US" sz="4000"/>
              <a:t>-Process</a:t>
            </a:r>
          </a:p>
        </p:txBody>
      </p:sp>
      <p:pic>
        <p:nvPicPr>
          <p:cNvPr id="18435" name="Picture 3" descr="wh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8171"/>
          <a:stretch>
            <a:fillRect/>
          </a:stretch>
        </p:blipFill>
        <p:spPr bwMode="auto">
          <a:xfrm>
            <a:off x="779463" y="1727200"/>
            <a:ext cx="7710487" cy="44958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700588" y="6583363"/>
            <a:ext cx="4443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Woosley &amp; Howard 1978; Prantzos et al 1990; Rayet et al 1995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820738" y="1111250"/>
            <a:ext cx="7886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Photodisintegration of seed nuclei (produced in situ or inherited from prestellar cloud).</a:t>
            </a:r>
          </a:p>
          <a:p>
            <a:r>
              <a:rPr lang="en-US" alt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NOT total disintegration, of course! (just the right amount)</a:t>
            </a:r>
          </a:p>
        </p:txBody>
      </p:sp>
      <p:grpSp>
        <p:nvGrpSpPr>
          <p:cNvPr id="18443" name="Gruppieren 90"/>
          <p:cNvGrpSpPr>
            <a:grpSpLocks/>
          </p:cNvGrpSpPr>
          <p:nvPr/>
        </p:nvGrpSpPr>
        <p:grpSpPr bwMode="auto">
          <a:xfrm>
            <a:off x="6850063" y="4275138"/>
            <a:ext cx="2293937" cy="2246312"/>
            <a:chOff x="5926364" y="588550"/>
            <a:chExt cx="3028950" cy="3068596"/>
          </a:xfrm>
        </p:grpSpPr>
        <p:pic>
          <p:nvPicPr>
            <p:cNvPr id="18444" name="Picture 2" descr="http://www.oglethorpe.edu/faculty/~m_rulison/Astronomy/Chap%2020/Images/massive_star_struc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64" y="588550"/>
              <a:ext cx="3028950" cy="306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Rectangle 58"/>
            <p:cNvSpPr>
              <a:spLocks noChangeArrowheads="1"/>
            </p:cNvSpPr>
            <p:nvPr/>
          </p:nvSpPr>
          <p:spPr bwMode="auto">
            <a:xfrm>
              <a:off x="5953206" y="1770742"/>
              <a:ext cx="839479" cy="580571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endParaRPr lang="en-US" altLang="en-US" sz="2000">
                <a:cs typeface="Arial" pitchFamily="34" charset="0"/>
              </a:endParaRPr>
            </a:p>
          </p:txBody>
        </p:sp>
      </p:grpSp>
      <p:pic>
        <p:nvPicPr>
          <p:cNvPr id="18440" name="Picture 8" descr="plambdaab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163638"/>
            <a:ext cx="6791325" cy="5156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731838" y="6224588"/>
            <a:ext cx="540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Explosive burning in O/Ne shell in core-collapse SN</a:t>
            </a:r>
          </a:p>
        </p:txBody>
      </p:sp>
    </p:spTree>
    <p:extLst>
      <p:ext uri="{BB962C8B-B14F-4D97-AF65-F5344CB8AC3E}">
        <p14:creationId xmlns:p14="http://schemas.microsoft.com/office/powerpoint/2010/main" val="356361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The </a:t>
            </a:r>
            <a:r>
              <a:rPr lang="en-US" altLang="en-US" sz="4000" i="1" smtClean="0">
                <a:latin typeface="Symbol" pitchFamily="18" charset="2"/>
              </a:rPr>
              <a:t>g</a:t>
            </a:r>
            <a:r>
              <a:rPr lang="en-US" altLang="en-US" sz="4000" smtClean="0"/>
              <a:t>-Process</a:t>
            </a:r>
          </a:p>
        </p:txBody>
      </p:sp>
      <p:pic>
        <p:nvPicPr>
          <p:cNvPr id="19459" name="Picture 3" descr="wh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8171"/>
          <a:stretch>
            <a:fillRect/>
          </a:stretch>
        </p:blipFill>
        <p:spPr bwMode="auto">
          <a:xfrm>
            <a:off x="779463" y="1727200"/>
            <a:ext cx="7710487" cy="44958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700588" y="6583363"/>
            <a:ext cx="4443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Woosley &amp; Howard 1978; Prantzos et al 1990; Rayet et al 1995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20738" y="1111250"/>
            <a:ext cx="7886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Photodisintegration of seed nuclei (produced in situ or inherited from prestellar cloud).</a:t>
            </a:r>
          </a:p>
          <a:p>
            <a:pPr>
              <a:defRPr/>
            </a:pPr>
            <a:r>
              <a:rPr lang="en-US" alt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NOT total disintegration, of course! (just the right amount)</a:t>
            </a:r>
          </a:p>
        </p:txBody>
      </p:sp>
      <p:grpSp>
        <p:nvGrpSpPr>
          <p:cNvPr id="19462" name="Gruppieren 90"/>
          <p:cNvGrpSpPr>
            <a:grpSpLocks/>
          </p:cNvGrpSpPr>
          <p:nvPr/>
        </p:nvGrpSpPr>
        <p:grpSpPr bwMode="auto">
          <a:xfrm>
            <a:off x="6850063" y="4275138"/>
            <a:ext cx="2293937" cy="2246312"/>
            <a:chOff x="5926364" y="588550"/>
            <a:chExt cx="3028950" cy="3068596"/>
          </a:xfrm>
        </p:grpSpPr>
        <p:pic>
          <p:nvPicPr>
            <p:cNvPr id="19466" name="Picture 2" descr="http://www.oglethorpe.edu/faculty/~m_rulison/Astronomy/Chap%2020/Images/massive_star_struc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64" y="588550"/>
              <a:ext cx="3028950" cy="306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ctangle 58"/>
            <p:cNvSpPr>
              <a:spLocks noChangeArrowheads="1"/>
            </p:cNvSpPr>
            <p:nvPr/>
          </p:nvSpPr>
          <p:spPr bwMode="auto">
            <a:xfrm>
              <a:off x="5953206" y="1770742"/>
              <a:ext cx="839479" cy="580571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Ø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latin typeface="Arial" charset="0"/>
                <a:cs typeface="Arial" charset="0"/>
              </a:endParaRPr>
            </a:p>
          </p:txBody>
        </p:sp>
      </p:grp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731838" y="6224588"/>
            <a:ext cx="540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Explosive burning in O/Ne shell in core-collapse SN</a:t>
            </a:r>
          </a:p>
        </p:txBody>
      </p:sp>
      <p:pic>
        <p:nvPicPr>
          <p:cNvPr id="19464" name="Picture 11" descr="branch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8503" r="46387" b="53563"/>
          <a:stretch>
            <a:fillRect/>
          </a:stretch>
        </p:blipFill>
        <p:spPr bwMode="auto">
          <a:xfrm>
            <a:off x="0" y="1773238"/>
            <a:ext cx="3035300" cy="19177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AutoShape 1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165850"/>
            <a:ext cx="539750" cy="692150"/>
          </a:xfrm>
          <a:prstGeom prst="actionButtonEnd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Nuclear Reactions Under </a:t>
            </a:r>
            <a:r>
              <a:rPr lang="en-US" sz="2800" i="1" dirty="0" smtClean="0">
                <a:latin typeface="Symbol" pitchFamily="18" charset="2"/>
              </a:rPr>
              <a:t>g</a:t>
            </a:r>
            <a:r>
              <a:rPr lang="en-US" sz="2800" dirty="0" smtClean="0"/>
              <a:t>-Process Conditions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514475"/>
            <a:ext cx="3454400" cy="4060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Time-dependent density and temperature profile (self-consistent or parameterized)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Different layers with different peak temperatures: “light” p-elements produced at high temperatures, heavy at low ones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/>
              <a:t>Temperatures similar in other scenarios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smtClean="0"/>
              <a:t>(not too much photodisintegration allowed!)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</p:txBody>
      </p:sp>
      <p:pic>
        <p:nvPicPr>
          <p:cNvPr id="82948" name="Picture 4" descr="arngor_tem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6419"/>
          <a:stretch>
            <a:fillRect/>
          </a:stretch>
        </p:blipFill>
        <p:spPr bwMode="auto">
          <a:xfrm>
            <a:off x="3709988" y="3378200"/>
            <a:ext cx="5268912" cy="32083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TD-profi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1497" r="32269" b="61401"/>
          <a:stretch>
            <a:fillRect/>
          </a:stretch>
        </p:blipFill>
        <p:spPr bwMode="auto">
          <a:xfrm>
            <a:off x="4051300" y="1371600"/>
            <a:ext cx="4902200" cy="18288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242888"/>
            <a:ext cx="7772400" cy="121920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/>
              <a:t>Photodisintegration of stable seed nuclei</a:t>
            </a:r>
          </a:p>
        </p:txBody>
      </p:sp>
      <p:pic>
        <p:nvPicPr>
          <p:cNvPr id="21507" name="Picture 4" descr="flowmoviefa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350"/>
            <a:ext cx="824388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451725" y="692150"/>
            <a:ext cx="1692275" cy="616585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1800" smtClean="0"/>
              <a:t>Not an equilibrium process!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800" smtClean="0"/>
              <a:t>Competition of (</a:t>
            </a:r>
            <a:r>
              <a:rPr lang="en-US" altLang="en-US" sz="1800" i="1" smtClean="0">
                <a:latin typeface="Symbol" pitchFamily="18" charset="2"/>
              </a:rPr>
              <a:t>g</a:t>
            </a:r>
            <a:r>
              <a:rPr lang="en-US" altLang="en-US" sz="1800" smtClean="0"/>
              <a:t>,n), (</a:t>
            </a:r>
            <a:r>
              <a:rPr lang="en-US" altLang="en-US" sz="1800" i="1" smtClean="0">
                <a:latin typeface="Symbol" pitchFamily="18" charset="2"/>
              </a:rPr>
              <a:t>g</a:t>
            </a:r>
            <a:r>
              <a:rPr lang="en-US" altLang="en-US" sz="1800" smtClean="0"/>
              <a:t>,p), (</a:t>
            </a:r>
            <a:r>
              <a:rPr lang="en-US" altLang="en-US" sz="1800" i="1" smtClean="0">
                <a:latin typeface="Symbol" pitchFamily="18" charset="2"/>
              </a:rPr>
              <a:t>g</a:t>
            </a:r>
            <a:r>
              <a:rPr lang="en-US" altLang="en-US" sz="1800" smtClean="0"/>
              <a:t>,</a:t>
            </a:r>
            <a:r>
              <a:rPr lang="en-US" altLang="en-US" sz="1800" i="1" smtClean="0">
                <a:latin typeface="Symbol" pitchFamily="18" charset="2"/>
              </a:rPr>
              <a:t>a</a:t>
            </a:r>
            <a:r>
              <a:rPr lang="en-US" altLang="en-US" sz="1800" smtClean="0"/>
              <a:t>) rates determine path and destruction speed at each temperature.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800" smtClean="0"/>
              <a:t>Strong nuclear constraints on required astrophysical conditions for each group of nuclei,</a:t>
            </a:r>
          </a:p>
        </p:txBody>
      </p:sp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0" y="1844675"/>
            <a:ext cx="9901238" cy="5013325"/>
            <a:chOff x="0" y="1162"/>
            <a:chExt cx="6237" cy="3158"/>
          </a:xfrm>
        </p:grpSpPr>
        <p:pic>
          <p:nvPicPr>
            <p:cNvPr id="21512" name="Picture 10" descr="flowmovie1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6237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Rectangle 11"/>
            <p:cNvSpPr>
              <a:spLocks noChangeArrowheads="1"/>
            </p:cNvSpPr>
            <p:nvPr/>
          </p:nvSpPr>
          <p:spPr bwMode="auto">
            <a:xfrm>
              <a:off x="4059" y="1162"/>
              <a:ext cx="2178" cy="3158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96188" y="1773238"/>
            <a:ext cx="15478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e.g., at high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all heavier nuclei are destroyed.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23556" name="Picture 5" descr="trajmovie_hiun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3394075"/>
            <a:ext cx="972026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trajmovie_lo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677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971550" y="1196975"/>
            <a:ext cx="777875" cy="376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low </a:t>
            </a:r>
            <a:r>
              <a:rPr lang="en-US" altLang="en-US" b="1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971550" y="4652963"/>
            <a:ext cx="879475" cy="376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high Z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79388" y="3165475"/>
            <a:ext cx="2863850" cy="590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Uncertainties:</a:t>
            </a:r>
          </a:p>
          <a:p>
            <a:pPr>
              <a:buFontTx/>
              <a:buChar char="•"/>
              <a:defRPr/>
            </a:pPr>
            <a:r>
              <a:rPr lang="en-US" altLang="en-US" sz="1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diamonds: rate competitions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516688" y="1844675"/>
            <a:ext cx="2627312" cy="3397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,p)/(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,n) competition important at low 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</a:t>
            </a:r>
          </a:p>
          <a:p>
            <a:pPr>
              <a:buFontTx/>
              <a:buChar char="•"/>
              <a:defRPr/>
            </a:pP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a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)/(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,n) competition important at high Z</a:t>
            </a:r>
          </a:p>
          <a:p>
            <a:pPr>
              <a:buFontTx/>
              <a:buChar char="•"/>
              <a:defRPr/>
            </a:pP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en-US" altLang="en-US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a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uncertain because of uncertain optical potential at low energy</a:t>
            </a:r>
          </a:p>
          <a:p>
            <a:pPr>
              <a:buFontTx/>
              <a:buChar char="•"/>
              <a:defRPr/>
            </a:pPr>
            <a:r>
              <a:rPr lang="en-US" altLang="en-US" u="sng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only first uncertainty</a:t>
            </a:r>
            <a:r>
              <a:rPr lang="en-US" alt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in each isotopic chain (coming from stability) is relevant!!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116013" y="0"/>
            <a:ext cx="3152775" cy="376238"/>
          </a:xfrm>
          <a:prstGeom prst="rect">
            <a:avLst/>
          </a:prstGeom>
          <a:solidFill>
            <a:srgbClr val="FF99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Example of Reactivity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</p:bldLst>
  </p:timing>
</p:sld>
</file>

<file path=ppt/theme/theme1.xml><?xml version="1.0" encoding="utf-8"?>
<a:theme xmlns:a="http://schemas.openxmlformats.org/drawingml/2006/main" name="Blue Diagonal">
  <a:themeElements>
    <a:clrScheme name="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FFFF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2008</Words>
  <Application>Microsoft Office PowerPoint</Application>
  <PresentationFormat>On-screen Show (4:3)</PresentationFormat>
  <Paragraphs>292</Paragraphs>
  <Slides>35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Blue Diagonal</vt:lpstr>
      <vt:lpstr>Origin of the p-Nuclei?</vt:lpstr>
      <vt:lpstr>p-Nuclei</vt:lpstr>
      <vt:lpstr>“p-Process”</vt:lpstr>
      <vt:lpstr>Popular Scenarios</vt:lpstr>
      <vt:lpstr>The g-Process</vt:lpstr>
      <vt:lpstr>The g-Process</vt:lpstr>
      <vt:lpstr>Nuclear Reactions Under g-Process Conditions</vt:lpstr>
      <vt:lpstr>Photodisintegration of stable seed nuclei</vt:lpstr>
      <vt:lpstr>PowerPoint Presentation</vt:lpstr>
      <vt:lpstr>Nucleosynthesis Results (15 Msol)</vt:lpstr>
      <vt:lpstr>p-Production in Massive Stars</vt:lpstr>
      <vt:lpstr>p-Production in various stellar models</vt:lpstr>
      <vt:lpstr>g-Process Path Deflections</vt:lpstr>
      <vt:lpstr>Relevant Nuclear Input</vt:lpstr>
      <vt:lpstr>Galactic p-Evolution</vt:lpstr>
      <vt:lpstr>PowerPoint Presentation</vt:lpstr>
      <vt:lpstr>Popular Scenarios</vt:lpstr>
      <vt:lpstr>PowerPoint Presentation</vt:lpstr>
      <vt:lpstr>Popular Scenarios</vt:lpstr>
      <vt:lpstr>PowerPoint Presentation</vt:lpstr>
      <vt:lpstr>PowerPoint Presentation</vt:lpstr>
      <vt:lpstr>Meteoritic Grains</vt:lpstr>
      <vt:lpstr>PowerPoint Presentation</vt:lpstr>
      <vt:lpstr>PowerPoint Presentation</vt:lpstr>
      <vt:lpstr>Extinct Radioactivities in Bulk Meteorites</vt:lpstr>
      <vt:lpstr>PowerPoint Presentation</vt:lpstr>
      <vt:lpstr>Network for Nd/Sm</vt:lpstr>
      <vt:lpstr>Problem with a+144Sm Potential</vt:lpstr>
      <vt:lpstr>(Low energy) Coulomb excitation</vt:lpstr>
      <vt:lpstr>Rates determining the 146/144Sm ratio</vt:lpstr>
      <vt:lpstr>Correlation of 144Sm Variation with 142Nd Variation in Bulk Chondrites</vt:lpstr>
      <vt:lpstr>Origin of deficiencies in p-production?</vt:lpstr>
      <vt:lpstr>Conclusions to take home</vt:lpstr>
      <vt:lpstr>PowerPoint Presentation</vt:lpstr>
      <vt:lpstr>PowerPoint Presentation</vt:lpstr>
      <vt:lpstr>p_ndsm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Dependence of proton-rich abundances on nuclear physics</dc:title>
  <dc:creator>Dr. Thomas Rauscher</dc:creator>
  <cp:lastModifiedBy>Windows User</cp:lastModifiedBy>
  <cp:revision>22</cp:revision>
  <dcterms:created xsi:type="dcterms:W3CDTF">2011-11-13T21:45:17Z</dcterms:created>
  <dcterms:modified xsi:type="dcterms:W3CDTF">2013-09-09T05:33:00Z</dcterms:modified>
</cp:coreProperties>
</file>